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257" r:id="rId3"/>
    <p:sldId id="308" r:id="rId4"/>
    <p:sldId id="309" r:id="rId5"/>
    <p:sldId id="310" r:id="rId6"/>
    <p:sldId id="273" r:id="rId7"/>
    <p:sldId id="274" r:id="rId8"/>
    <p:sldId id="275" r:id="rId9"/>
    <p:sldId id="276" r:id="rId10"/>
    <p:sldId id="277" r:id="rId11"/>
    <p:sldId id="278" r:id="rId12"/>
    <p:sldId id="279" r:id="rId13"/>
    <p:sldId id="287" r:id="rId14"/>
    <p:sldId id="288" r:id="rId15"/>
    <p:sldId id="289" r:id="rId16"/>
    <p:sldId id="290" r:id="rId17"/>
    <p:sldId id="291" r:id="rId18"/>
    <p:sldId id="292" r:id="rId19"/>
    <p:sldId id="293" r:id="rId20"/>
    <p:sldId id="294" r:id="rId21"/>
    <p:sldId id="295" r:id="rId22"/>
    <p:sldId id="297" r:id="rId23"/>
    <p:sldId id="298" r:id="rId24"/>
    <p:sldId id="299" r:id="rId25"/>
    <p:sldId id="300" r:id="rId26"/>
    <p:sldId id="301" r:id="rId27"/>
    <p:sldId id="322" r:id="rId28"/>
    <p:sldId id="323" r:id="rId29"/>
    <p:sldId id="302" r:id="rId30"/>
    <p:sldId id="303" r:id="rId31"/>
    <p:sldId id="304" r:id="rId32"/>
    <p:sldId id="305" r:id="rId33"/>
    <p:sldId id="306" r:id="rId34"/>
    <p:sldId id="307" r:id="rId35"/>
    <p:sldId id="324" r:id="rId36"/>
    <p:sldId id="325" r:id="rId37"/>
    <p:sldId id="326" r:id="rId38"/>
    <p:sldId id="311" r:id="rId39"/>
    <p:sldId id="312" r:id="rId40"/>
    <p:sldId id="313" r:id="rId41"/>
    <p:sldId id="314" r:id="rId42"/>
    <p:sldId id="315" r:id="rId43"/>
    <p:sldId id="316" r:id="rId44"/>
    <p:sldId id="317" r:id="rId45"/>
    <p:sldId id="318" r:id="rId46"/>
    <p:sldId id="319" r:id="rId47"/>
    <p:sldId id="320" r:id="rId48"/>
    <p:sldId id="321"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F63228-DCAD-4552-8E68-3F653A977B8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IN"/>
        </a:p>
      </dgm:t>
    </dgm:pt>
    <dgm:pt modelId="{E603FA9E-55D8-4618-99C2-E7F6702F1CC4}">
      <dgm:prSet phldrT="[Text]"/>
      <dgm:spPr/>
      <dgm:t>
        <a:bodyPr/>
        <a:lstStyle/>
        <a:p>
          <a:r>
            <a:rPr lang="en-IN" dirty="0" smtClean="0"/>
            <a:t>Trinity of Copyright</a:t>
          </a:r>
          <a:endParaRPr lang="en-IN" dirty="0"/>
        </a:p>
      </dgm:t>
    </dgm:pt>
    <dgm:pt modelId="{6DDB2AC6-8C21-4CA4-91A8-8A76D5D43CE0}" type="parTrans" cxnId="{BB4FD0D8-C115-4F92-9699-0C3F4659E6E3}">
      <dgm:prSet/>
      <dgm:spPr/>
      <dgm:t>
        <a:bodyPr/>
        <a:lstStyle/>
        <a:p>
          <a:endParaRPr lang="en-IN"/>
        </a:p>
      </dgm:t>
    </dgm:pt>
    <dgm:pt modelId="{F97E0906-5321-417A-B8BA-81ACDA14A043}" type="sibTrans" cxnId="{BB4FD0D8-C115-4F92-9699-0C3F4659E6E3}">
      <dgm:prSet/>
      <dgm:spPr/>
      <dgm:t>
        <a:bodyPr/>
        <a:lstStyle/>
        <a:p>
          <a:endParaRPr lang="en-IN"/>
        </a:p>
      </dgm:t>
    </dgm:pt>
    <dgm:pt modelId="{BA1A15B2-EE8B-45EE-B601-7B30E0B99A9F}">
      <dgm:prSet phldrT="[Text]"/>
      <dgm:spPr/>
      <dgm:t>
        <a:bodyPr/>
        <a:lstStyle/>
        <a:p>
          <a:r>
            <a:rPr lang="en-IN" dirty="0" smtClean="0"/>
            <a:t>Originality</a:t>
          </a:r>
          <a:endParaRPr lang="en-IN" dirty="0"/>
        </a:p>
      </dgm:t>
    </dgm:pt>
    <dgm:pt modelId="{CA8121A7-51AE-407E-AAB0-91AA1B01C4FF}" type="parTrans" cxnId="{C1F6ED78-30D3-41F9-B3BC-6E4A349BF3FA}">
      <dgm:prSet/>
      <dgm:spPr/>
      <dgm:t>
        <a:bodyPr/>
        <a:lstStyle/>
        <a:p>
          <a:endParaRPr lang="en-IN"/>
        </a:p>
      </dgm:t>
    </dgm:pt>
    <dgm:pt modelId="{48953238-B272-453B-90FD-E0085410D7F8}" type="sibTrans" cxnId="{C1F6ED78-30D3-41F9-B3BC-6E4A349BF3FA}">
      <dgm:prSet/>
      <dgm:spPr/>
      <dgm:t>
        <a:bodyPr/>
        <a:lstStyle/>
        <a:p>
          <a:endParaRPr lang="en-IN"/>
        </a:p>
      </dgm:t>
    </dgm:pt>
    <dgm:pt modelId="{B14ADF00-F69A-455A-ABFF-B89BCB97BBAE}">
      <dgm:prSet phldrT="[Text]"/>
      <dgm:spPr/>
      <dgm:t>
        <a:bodyPr/>
        <a:lstStyle/>
        <a:p>
          <a:r>
            <a:rPr lang="en-IN" dirty="0" smtClean="0"/>
            <a:t>Expression Not Idea/Fact/Functionality</a:t>
          </a:r>
          <a:endParaRPr lang="en-IN" dirty="0"/>
        </a:p>
      </dgm:t>
    </dgm:pt>
    <dgm:pt modelId="{9EC50C94-F975-410F-8ACF-5E312552726F}" type="parTrans" cxnId="{3949DD7D-4B9E-49FD-97A8-848233AF9E9E}">
      <dgm:prSet/>
      <dgm:spPr/>
      <dgm:t>
        <a:bodyPr/>
        <a:lstStyle/>
        <a:p>
          <a:endParaRPr lang="en-IN"/>
        </a:p>
      </dgm:t>
    </dgm:pt>
    <dgm:pt modelId="{E31B6AFA-46E0-4D41-BF7F-D06CA88C35F8}" type="sibTrans" cxnId="{3949DD7D-4B9E-49FD-97A8-848233AF9E9E}">
      <dgm:prSet/>
      <dgm:spPr/>
      <dgm:t>
        <a:bodyPr/>
        <a:lstStyle/>
        <a:p>
          <a:endParaRPr lang="en-IN"/>
        </a:p>
      </dgm:t>
    </dgm:pt>
    <dgm:pt modelId="{3CB1375A-3F9C-448A-B8EB-E61F139AD78C}">
      <dgm:prSet phldrT="[Text]"/>
      <dgm:spPr/>
      <dgm:t>
        <a:bodyPr/>
        <a:lstStyle/>
        <a:p>
          <a:r>
            <a:rPr lang="en-IN" dirty="0" smtClean="0"/>
            <a:t>Fixation</a:t>
          </a:r>
          <a:endParaRPr lang="en-IN" dirty="0"/>
        </a:p>
      </dgm:t>
    </dgm:pt>
    <dgm:pt modelId="{EA145D6A-7517-44CD-B38D-1135DC86F404}" type="parTrans" cxnId="{D81F7790-47FC-4FCC-9BC9-24049637CE4A}">
      <dgm:prSet/>
      <dgm:spPr/>
      <dgm:t>
        <a:bodyPr/>
        <a:lstStyle/>
        <a:p>
          <a:endParaRPr lang="en-IN"/>
        </a:p>
      </dgm:t>
    </dgm:pt>
    <dgm:pt modelId="{ECB6917F-A229-49E2-A079-53EED2FE83FE}" type="sibTrans" cxnId="{D81F7790-47FC-4FCC-9BC9-24049637CE4A}">
      <dgm:prSet/>
      <dgm:spPr/>
      <dgm:t>
        <a:bodyPr/>
        <a:lstStyle/>
        <a:p>
          <a:endParaRPr lang="en-IN"/>
        </a:p>
      </dgm:t>
    </dgm:pt>
    <dgm:pt modelId="{030C918C-92CE-4548-8CF7-72842678DDA2}" type="pres">
      <dgm:prSet presAssocID="{4EF63228-DCAD-4552-8E68-3F653A977B80}" presName="hierChild1" presStyleCnt="0">
        <dgm:presLayoutVars>
          <dgm:orgChart val="1"/>
          <dgm:chPref val="1"/>
          <dgm:dir/>
          <dgm:animOne val="branch"/>
          <dgm:animLvl val="lvl"/>
          <dgm:resizeHandles/>
        </dgm:presLayoutVars>
      </dgm:prSet>
      <dgm:spPr/>
      <dgm:t>
        <a:bodyPr/>
        <a:lstStyle/>
        <a:p>
          <a:endParaRPr lang="en-IN"/>
        </a:p>
      </dgm:t>
    </dgm:pt>
    <dgm:pt modelId="{BDC0585D-DE4B-4749-BB81-9E2282099371}" type="pres">
      <dgm:prSet presAssocID="{E603FA9E-55D8-4618-99C2-E7F6702F1CC4}" presName="hierRoot1" presStyleCnt="0">
        <dgm:presLayoutVars>
          <dgm:hierBranch val="init"/>
        </dgm:presLayoutVars>
      </dgm:prSet>
      <dgm:spPr/>
    </dgm:pt>
    <dgm:pt modelId="{A155919C-4DF8-42A9-A29A-286ECD137E8B}" type="pres">
      <dgm:prSet presAssocID="{E603FA9E-55D8-4618-99C2-E7F6702F1CC4}" presName="rootComposite1" presStyleCnt="0"/>
      <dgm:spPr/>
    </dgm:pt>
    <dgm:pt modelId="{20A0C827-4A05-410E-A18D-E09602042E7F}" type="pres">
      <dgm:prSet presAssocID="{E603FA9E-55D8-4618-99C2-E7F6702F1CC4}" presName="rootText1" presStyleLbl="node0" presStyleIdx="0" presStyleCnt="1">
        <dgm:presLayoutVars>
          <dgm:chPref val="3"/>
        </dgm:presLayoutVars>
      </dgm:prSet>
      <dgm:spPr/>
      <dgm:t>
        <a:bodyPr/>
        <a:lstStyle/>
        <a:p>
          <a:endParaRPr lang="en-IN"/>
        </a:p>
      </dgm:t>
    </dgm:pt>
    <dgm:pt modelId="{47E98032-2242-4B4D-89B1-041C1493F1B5}" type="pres">
      <dgm:prSet presAssocID="{E603FA9E-55D8-4618-99C2-E7F6702F1CC4}" presName="rootConnector1" presStyleLbl="node1" presStyleIdx="0" presStyleCnt="0"/>
      <dgm:spPr/>
      <dgm:t>
        <a:bodyPr/>
        <a:lstStyle/>
        <a:p>
          <a:endParaRPr lang="en-IN"/>
        </a:p>
      </dgm:t>
    </dgm:pt>
    <dgm:pt modelId="{B9761113-D032-4E1A-8E9C-97922DD2AD87}" type="pres">
      <dgm:prSet presAssocID="{E603FA9E-55D8-4618-99C2-E7F6702F1CC4}" presName="hierChild2" presStyleCnt="0"/>
      <dgm:spPr/>
    </dgm:pt>
    <dgm:pt modelId="{C19070F9-408E-47AF-BE6D-A7EA21CDF471}" type="pres">
      <dgm:prSet presAssocID="{CA8121A7-51AE-407E-AAB0-91AA1B01C4FF}" presName="Name37" presStyleLbl="parChTrans1D2" presStyleIdx="0" presStyleCnt="3"/>
      <dgm:spPr/>
      <dgm:t>
        <a:bodyPr/>
        <a:lstStyle/>
        <a:p>
          <a:endParaRPr lang="en-IN"/>
        </a:p>
      </dgm:t>
    </dgm:pt>
    <dgm:pt modelId="{287C0D9E-0C5F-45A8-B593-68756068DF1F}" type="pres">
      <dgm:prSet presAssocID="{BA1A15B2-EE8B-45EE-B601-7B30E0B99A9F}" presName="hierRoot2" presStyleCnt="0">
        <dgm:presLayoutVars>
          <dgm:hierBranch val="init"/>
        </dgm:presLayoutVars>
      </dgm:prSet>
      <dgm:spPr/>
    </dgm:pt>
    <dgm:pt modelId="{65907F7F-B79D-4FD8-99FB-296127EED32F}" type="pres">
      <dgm:prSet presAssocID="{BA1A15B2-EE8B-45EE-B601-7B30E0B99A9F}" presName="rootComposite" presStyleCnt="0"/>
      <dgm:spPr/>
    </dgm:pt>
    <dgm:pt modelId="{7D8EF176-B921-4E4D-B0B8-0DB60095E036}" type="pres">
      <dgm:prSet presAssocID="{BA1A15B2-EE8B-45EE-B601-7B30E0B99A9F}" presName="rootText" presStyleLbl="node2" presStyleIdx="0" presStyleCnt="3">
        <dgm:presLayoutVars>
          <dgm:chPref val="3"/>
        </dgm:presLayoutVars>
      </dgm:prSet>
      <dgm:spPr/>
      <dgm:t>
        <a:bodyPr/>
        <a:lstStyle/>
        <a:p>
          <a:endParaRPr lang="en-IN"/>
        </a:p>
      </dgm:t>
    </dgm:pt>
    <dgm:pt modelId="{6AC20B8A-04AD-489D-B412-DF438C9DD055}" type="pres">
      <dgm:prSet presAssocID="{BA1A15B2-EE8B-45EE-B601-7B30E0B99A9F}" presName="rootConnector" presStyleLbl="node2" presStyleIdx="0" presStyleCnt="3"/>
      <dgm:spPr/>
      <dgm:t>
        <a:bodyPr/>
        <a:lstStyle/>
        <a:p>
          <a:endParaRPr lang="en-IN"/>
        </a:p>
      </dgm:t>
    </dgm:pt>
    <dgm:pt modelId="{2F21B65A-BF46-4465-942D-140CF4144111}" type="pres">
      <dgm:prSet presAssocID="{BA1A15B2-EE8B-45EE-B601-7B30E0B99A9F}" presName="hierChild4" presStyleCnt="0"/>
      <dgm:spPr/>
    </dgm:pt>
    <dgm:pt modelId="{30E2BBB8-985A-43E9-AAA2-9B80E15A9833}" type="pres">
      <dgm:prSet presAssocID="{BA1A15B2-EE8B-45EE-B601-7B30E0B99A9F}" presName="hierChild5" presStyleCnt="0"/>
      <dgm:spPr/>
    </dgm:pt>
    <dgm:pt modelId="{B32EA751-FF45-42D4-97FF-53BA1F0737F4}" type="pres">
      <dgm:prSet presAssocID="{9EC50C94-F975-410F-8ACF-5E312552726F}" presName="Name37" presStyleLbl="parChTrans1D2" presStyleIdx="1" presStyleCnt="3"/>
      <dgm:spPr/>
      <dgm:t>
        <a:bodyPr/>
        <a:lstStyle/>
        <a:p>
          <a:endParaRPr lang="en-IN"/>
        </a:p>
      </dgm:t>
    </dgm:pt>
    <dgm:pt modelId="{F9547960-D6E4-4AB1-B3D9-EDB7A34D35A4}" type="pres">
      <dgm:prSet presAssocID="{B14ADF00-F69A-455A-ABFF-B89BCB97BBAE}" presName="hierRoot2" presStyleCnt="0">
        <dgm:presLayoutVars>
          <dgm:hierBranch val="init"/>
        </dgm:presLayoutVars>
      </dgm:prSet>
      <dgm:spPr/>
    </dgm:pt>
    <dgm:pt modelId="{EE2746F8-28B8-4BFD-8633-8E542B45BC2A}" type="pres">
      <dgm:prSet presAssocID="{B14ADF00-F69A-455A-ABFF-B89BCB97BBAE}" presName="rootComposite" presStyleCnt="0"/>
      <dgm:spPr/>
    </dgm:pt>
    <dgm:pt modelId="{E60FF7D6-839A-40AC-9F70-19E9563137A5}" type="pres">
      <dgm:prSet presAssocID="{B14ADF00-F69A-455A-ABFF-B89BCB97BBAE}" presName="rootText" presStyleLbl="node2" presStyleIdx="1" presStyleCnt="3">
        <dgm:presLayoutVars>
          <dgm:chPref val="3"/>
        </dgm:presLayoutVars>
      </dgm:prSet>
      <dgm:spPr/>
      <dgm:t>
        <a:bodyPr/>
        <a:lstStyle/>
        <a:p>
          <a:endParaRPr lang="en-IN"/>
        </a:p>
      </dgm:t>
    </dgm:pt>
    <dgm:pt modelId="{1C17F607-2263-4222-8251-DCB9D914A302}" type="pres">
      <dgm:prSet presAssocID="{B14ADF00-F69A-455A-ABFF-B89BCB97BBAE}" presName="rootConnector" presStyleLbl="node2" presStyleIdx="1" presStyleCnt="3"/>
      <dgm:spPr/>
      <dgm:t>
        <a:bodyPr/>
        <a:lstStyle/>
        <a:p>
          <a:endParaRPr lang="en-IN"/>
        </a:p>
      </dgm:t>
    </dgm:pt>
    <dgm:pt modelId="{65962A56-EB4B-4A81-987A-2D61BF03EBDF}" type="pres">
      <dgm:prSet presAssocID="{B14ADF00-F69A-455A-ABFF-B89BCB97BBAE}" presName="hierChild4" presStyleCnt="0"/>
      <dgm:spPr/>
    </dgm:pt>
    <dgm:pt modelId="{3E812D94-55D7-461F-AEC9-071D71D38911}" type="pres">
      <dgm:prSet presAssocID="{B14ADF00-F69A-455A-ABFF-B89BCB97BBAE}" presName="hierChild5" presStyleCnt="0"/>
      <dgm:spPr/>
    </dgm:pt>
    <dgm:pt modelId="{E341A7AF-18E4-4793-9C8D-34118578F8FB}" type="pres">
      <dgm:prSet presAssocID="{EA145D6A-7517-44CD-B38D-1135DC86F404}" presName="Name37" presStyleLbl="parChTrans1D2" presStyleIdx="2" presStyleCnt="3"/>
      <dgm:spPr/>
      <dgm:t>
        <a:bodyPr/>
        <a:lstStyle/>
        <a:p>
          <a:endParaRPr lang="en-IN"/>
        </a:p>
      </dgm:t>
    </dgm:pt>
    <dgm:pt modelId="{8D7C3EFF-5869-4F99-93D9-087E59E2B050}" type="pres">
      <dgm:prSet presAssocID="{3CB1375A-3F9C-448A-B8EB-E61F139AD78C}" presName="hierRoot2" presStyleCnt="0">
        <dgm:presLayoutVars>
          <dgm:hierBranch val="init"/>
        </dgm:presLayoutVars>
      </dgm:prSet>
      <dgm:spPr/>
    </dgm:pt>
    <dgm:pt modelId="{30B29A49-DAE4-4502-B33E-F5B19343865B}" type="pres">
      <dgm:prSet presAssocID="{3CB1375A-3F9C-448A-B8EB-E61F139AD78C}" presName="rootComposite" presStyleCnt="0"/>
      <dgm:spPr/>
    </dgm:pt>
    <dgm:pt modelId="{10EE805A-502E-4A08-8F1E-81336DF9677C}" type="pres">
      <dgm:prSet presAssocID="{3CB1375A-3F9C-448A-B8EB-E61F139AD78C}" presName="rootText" presStyleLbl="node2" presStyleIdx="2" presStyleCnt="3">
        <dgm:presLayoutVars>
          <dgm:chPref val="3"/>
        </dgm:presLayoutVars>
      </dgm:prSet>
      <dgm:spPr/>
      <dgm:t>
        <a:bodyPr/>
        <a:lstStyle/>
        <a:p>
          <a:endParaRPr lang="en-IN"/>
        </a:p>
      </dgm:t>
    </dgm:pt>
    <dgm:pt modelId="{EDA0F0C6-7708-4069-8496-639225E5A013}" type="pres">
      <dgm:prSet presAssocID="{3CB1375A-3F9C-448A-B8EB-E61F139AD78C}" presName="rootConnector" presStyleLbl="node2" presStyleIdx="2" presStyleCnt="3"/>
      <dgm:spPr/>
      <dgm:t>
        <a:bodyPr/>
        <a:lstStyle/>
        <a:p>
          <a:endParaRPr lang="en-IN"/>
        </a:p>
      </dgm:t>
    </dgm:pt>
    <dgm:pt modelId="{3BC466B5-4BD1-4B6C-AA84-DF7E350385CE}" type="pres">
      <dgm:prSet presAssocID="{3CB1375A-3F9C-448A-B8EB-E61F139AD78C}" presName="hierChild4" presStyleCnt="0"/>
      <dgm:spPr/>
    </dgm:pt>
    <dgm:pt modelId="{31C9110C-450A-481C-A9B0-305508DCAE00}" type="pres">
      <dgm:prSet presAssocID="{3CB1375A-3F9C-448A-B8EB-E61F139AD78C}" presName="hierChild5" presStyleCnt="0"/>
      <dgm:spPr/>
    </dgm:pt>
    <dgm:pt modelId="{C7D719C7-0285-4D9E-8FFC-8FED5E1CC43A}" type="pres">
      <dgm:prSet presAssocID="{E603FA9E-55D8-4618-99C2-E7F6702F1CC4}" presName="hierChild3" presStyleCnt="0"/>
      <dgm:spPr/>
    </dgm:pt>
  </dgm:ptLst>
  <dgm:cxnLst>
    <dgm:cxn modelId="{9D22A520-11DB-4353-8F5F-AC93B20C0779}" type="presOf" srcId="{E603FA9E-55D8-4618-99C2-E7F6702F1CC4}" destId="{47E98032-2242-4B4D-89B1-041C1493F1B5}" srcOrd="1" destOrd="0" presId="urn:microsoft.com/office/officeart/2005/8/layout/orgChart1"/>
    <dgm:cxn modelId="{BB4FD0D8-C115-4F92-9699-0C3F4659E6E3}" srcId="{4EF63228-DCAD-4552-8E68-3F653A977B80}" destId="{E603FA9E-55D8-4618-99C2-E7F6702F1CC4}" srcOrd="0" destOrd="0" parTransId="{6DDB2AC6-8C21-4CA4-91A8-8A76D5D43CE0}" sibTransId="{F97E0906-5321-417A-B8BA-81ACDA14A043}"/>
    <dgm:cxn modelId="{FB454D74-6502-4FEF-BBB6-0A5B3655BBD2}" type="presOf" srcId="{BA1A15B2-EE8B-45EE-B601-7B30E0B99A9F}" destId="{7D8EF176-B921-4E4D-B0B8-0DB60095E036}" srcOrd="0" destOrd="0" presId="urn:microsoft.com/office/officeart/2005/8/layout/orgChart1"/>
    <dgm:cxn modelId="{3949DD7D-4B9E-49FD-97A8-848233AF9E9E}" srcId="{E603FA9E-55D8-4618-99C2-E7F6702F1CC4}" destId="{B14ADF00-F69A-455A-ABFF-B89BCB97BBAE}" srcOrd="1" destOrd="0" parTransId="{9EC50C94-F975-410F-8ACF-5E312552726F}" sibTransId="{E31B6AFA-46E0-4D41-BF7F-D06CA88C35F8}"/>
    <dgm:cxn modelId="{C1F6ED78-30D3-41F9-B3BC-6E4A349BF3FA}" srcId="{E603FA9E-55D8-4618-99C2-E7F6702F1CC4}" destId="{BA1A15B2-EE8B-45EE-B601-7B30E0B99A9F}" srcOrd="0" destOrd="0" parTransId="{CA8121A7-51AE-407E-AAB0-91AA1B01C4FF}" sibTransId="{48953238-B272-453B-90FD-E0085410D7F8}"/>
    <dgm:cxn modelId="{7A95C811-5DA9-4BB4-905A-885D8AC648EF}" type="presOf" srcId="{EA145D6A-7517-44CD-B38D-1135DC86F404}" destId="{E341A7AF-18E4-4793-9C8D-34118578F8FB}" srcOrd="0" destOrd="0" presId="urn:microsoft.com/office/officeart/2005/8/layout/orgChart1"/>
    <dgm:cxn modelId="{401422BA-FC29-4558-BE48-FE906086FD7A}" type="presOf" srcId="{9EC50C94-F975-410F-8ACF-5E312552726F}" destId="{B32EA751-FF45-42D4-97FF-53BA1F0737F4}" srcOrd="0" destOrd="0" presId="urn:microsoft.com/office/officeart/2005/8/layout/orgChart1"/>
    <dgm:cxn modelId="{6B9D713E-84CE-41CD-A307-42AC8E02F9EE}" type="presOf" srcId="{CA8121A7-51AE-407E-AAB0-91AA1B01C4FF}" destId="{C19070F9-408E-47AF-BE6D-A7EA21CDF471}" srcOrd="0" destOrd="0" presId="urn:microsoft.com/office/officeart/2005/8/layout/orgChart1"/>
    <dgm:cxn modelId="{EE7176C4-991E-48B5-A508-0BE7AFE44DF8}" type="presOf" srcId="{3CB1375A-3F9C-448A-B8EB-E61F139AD78C}" destId="{EDA0F0C6-7708-4069-8496-639225E5A013}" srcOrd="1" destOrd="0" presId="urn:microsoft.com/office/officeart/2005/8/layout/orgChart1"/>
    <dgm:cxn modelId="{9731F64A-5521-4E68-B3A0-48E80B1CB2E8}" type="presOf" srcId="{4EF63228-DCAD-4552-8E68-3F653A977B80}" destId="{030C918C-92CE-4548-8CF7-72842678DDA2}" srcOrd="0" destOrd="0" presId="urn:microsoft.com/office/officeart/2005/8/layout/orgChart1"/>
    <dgm:cxn modelId="{9D70745B-E420-4B14-AEA9-7B00C69263DC}" type="presOf" srcId="{B14ADF00-F69A-455A-ABFF-B89BCB97BBAE}" destId="{1C17F607-2263-4222-8251-DCB9D914A302}" srcOrd="1" destOrd="0" presId="urn:microsoft.com/office/officeart/2005/8/layout/orgChart1"/>
    <dgm:cxn modelId="{3762DB89-8DD4-4A8C-83FD-B4493373CBF7}" type="presOf" srcId="{E603FA9E-55D8-4618-99C2-E7F6702F1CC4}" destId="{20A0C827-4A05-410E-A18D-E09602042E7F}" srcOrd="0" destOrd="0" presId="urn:microsoft.com/office/officeart/2005/8/layout/orgChart1"/>
    <dgm:cxn modelId="{92F1E4E8-7554-4B67-A20D-8C740B13AE38}" type="presOf" srcId="{BA1A15B2-EE8B-45EE-B601-7B30E0B99A9F}" destId="{6AC20B8A-04AD-489D-B412-DF438C9DD055}" srcOrd="1" destOrd="0" presId="urn:microsoft.com/office/officeart/2005/8/layout/orgChart1"/>
    <dgm:cxn modelId="{DB1C9685-8769-4661-99E9-8BD82E84EF83}" type="presOf" srcId="{B14ADF00-F69A-455A-ABFF-B89BCB97BBAE}" destId="{E60FF7D6-839A-40AC-9F70-19E9563137A5}" srcOrd="0" destOrd="0" presId="urn:microsoft.com/office/officeart/2005/8/layout/orgChart1"/>
    <dgm:cxn modelId="{D81F7790-47FC-4FCC-9BC9-24049637CE4A}" srcId="{E603FA9E-55D8-4618-99C2-E7F6702F1CC4}" destId="{3CB1375A-3F9C-448A-B8EB-E61F139AD78C}" srcOrd="2" destOrd="0" parTransId="{EA145D6A-7517-44CD-B38D-1135DC86F404}" sibTransId="{ECB6917F-A229-49E2-A079-53EED2FE83FE}"/>
    <dgm:cxn modelId="{169588EE-40DB-4F66-843A-4040BE597B6A}" type="presOf" srcId="{3CB1375A-3F9C-448A-B8EB-E61F139AD78C}" destId="{10EE805A-502E-4A08-8F1E-81336DF9677C}" srcOrd="0" destOrd="0" presId="urn:microsoft.com/office/officeart/2005/8/layout/orgChart1"/>
    <dgm:cxn modelId="{58A82291-972B-440B-BF03-AA9879F5F721}" type="presParOf" srcId="{030C918C-92CE-4548-8CF7-72842678DDA2}" destId="{BDC0585D-DE4B-4749-BB81-9E2282099371}" srcOrd="0" destOrd="0" presId="urn:microsoft.com/office/officeart/2005/8/layout/orgChart1"/>
    <dgm:cxn modelId="{6A2FDDD8-3896-496D-82EB-85AADF035364}" type="presParOf" srcId="{BDC0585D-DE4B-4749-BB81-9E2282099371}" destId="{A155919C-4DF8-42A9-A29A-286ECD137E8B}" srcOrd="0" destOrd="0" presId="urn:microsoft.com/office/officeart/2005/8/layout/orgChart1"/>
    <dgm:cxn modelId="{9532DC7A-9643-4E3C-99D1-0DE0A3790124}" type="presParOf" srcId="{A155919C-4DF8-42A9-A29A-286ECD137E8B}" destId="{20A0C827-4A05-410E-A18D-E09602042E7F}" srcOrd="0" destOrd="0" presId="urn:microsoft.com/office/officeart/2005/8/layout/orgChart1"/>
    <dgm:cxn modelId="{79CCEF6A-5CD4-43C2-A459-1C3368491421}" type="presParOf" srcId="{A155919C-4DF8-42A9-A29A-286ECD137E8B}" destId="{47E98032-2242-4B4D-89B1-041C1493F1B5}" srcOrd="1" destOrd="0" presId="urn:microsoft.com/office/officeart/2005/8/layout/orgChart1"/>
    <dgm:cxn modelId="{B6F5DD81-0DF3-4AF3-BF54-42E653373FAD}" type="presParOf" srcId="{BDC0585D-DE4B-4749-BB81-9E2282099371}" destId="{B9761113-D032-4E1A-8E9C-97922DD2AD87}" srcOrd="1" destOrd="0" presId="urn:microsoft.com/office/officeart/2005/8/layout/orgChart1"/>
    <dgm:cxn modelId="{DD9B21E7-C55C-49FB-A953-901C7B23794F}" type="presParOf" srcId="{B9761113-D032-4E1A-8E9C-97922DD2AD87}" destId="{C19070F9-408E-47AF-BE6D-A7EA21CDF471}" srcOrd="0" destOrd="0" presId="urn:microsoft.com/office/officeart/2005/8/layout/orgChart1"/>
    <dgm:cxn modelId="{E01ECBA1-0208-41AB-BB08-3EA57EDB6E6D}" type="presParOf" srcId="{B9761113-D032-4E1A-8E9C-97922DD2AD87}" destId="{287C0D9E-0C5F-45A8-B593-68756068DF1F}" srcOrd="1" destOrd="0" presId="urn:microsoft.com/office/officeart/2005/8/layout/orgChart1"/>
    <dgm:cxn modelId="{2641AFF0-0299-4D14-B59E-AB97E2CD888D}" type="presParOf" srcId="{287C0D9E-0C5F-45A8-B593-68756068DF1F}" destId="{65907F7F-B79D-4FD8-99FB-296127EED32F}" srcOrd="0" destOrd="0" presId="urn:microsoft.com/office/officeart/2005/8/layout/orgChart1"/>
    <dgm:cxn modelId="{E8B6E832-7C51-4938-94AF-F1A73287E8B7}" type="presParOf" srcId="{65907F7F-B79D-4FD8-99FB-296127EED32F}" destId="{7D8EF176-B921-4E4D-B0B8-0DB60095E036}" srcOrd="0" destOrd="0" presId="urn:microsoft.com/office/officeart/2005/8/layout/orgChart1"/>
    <dgm:cxn modelId="{294E63B4-0819-40E6-B38A-2640F06AD4CA}" type="presParOf" srcId="{65907F7F-B79D-4FD8-99FB-296127EED32F}" destId="{6AC20B8A-04AD-489D-B412-DF438C9DD055}" srcOrd="1" destOrd="0" presId="urn:microsoft.com/office/officeart/2005/8/layout/orgChart1"/>
    <dgm:cxn modelId="{7B05F795-6826-4BAA-B9D7-BBE9DBD84FBA}" type="presParOf" srcId="{287C0D9E-0C5F-45A8-B593-68756068DF1F}" destId="{2F21B65A-BF46-4465-942D-140CF4144111}" srcOrd="1" destOrd="0" presId="urn:microsoft.com/office/officeart/2005/8/layout/orgChart1"/>
    <dgm:cxn modelId="{06B03324-C14A-42FB-8094-20DB3FA16EF0}" type="presParOf" srcId="{287C0D9E-0C5F-45A8-B593-68756068DF1F}" destId="{30E2BBB8-985A-43E9-AAA2-9B80E15A9833}" srcOrd="2" destOrd="0" presId="urn:microsoft.com/office/officeart/2005/8/layout/orgChart1"/>
    <dgm:cxn modelId="{E091F1B7-20C3-4EEF-AD5F-32654C758DE2}" type="presParOf" srcId="{B9761113-D032-4E1A-8E9C-97922DD2AD87}" destId="{B32EA751-FF45-42D4-97FF-53BA1F0737F4}" srcOrd="2" destOrd="0" presId="urn:microsoft.com/office/officeart/2005/8/layout/orgChart1"/>
    <dgm:cxn modelId="{F9283907-4777-4A1B-B860-1F0823671F1E}" type="presParOf" srcId="{B9761113-D032-4E1A-8E9C-97922DD2AD87}" destId="{F9547960-D6E4-4AB1-B3D9-EDB7A34D35A4}" srcOrd="3" destOrd="0" presId="urn:microsoft.com/office/officeart/2005/8/layout/orgChart1"/>
    <dgm:cxn modelId="{5E65176A-2A23-4E78-B3B5-5F90F32A7C0C}" type="presParOf" srcId="{F9547960-D6E4-4AB1-B3D9-EDB7A34D35A4}" destId="{EE2746F8-28B8-4BFD-8633-8E542B45BC2A}" srcOrd="0" destOrd="0" presId="urn:microsoft.com/office/officeart/2005/8/layout/orgChart1"/>
    <dgm:cxn modelId="{7033BA31-132E-468A-AEC7-1CCEF0A91096}" type="presParOf" srcId="{EE2746F8-28B8-4BFD-8633-8E542B45BC2A}" destId="{E60FF7D6-839A-40AC-9F70-19E9563137A5}" srcOrd="0" destOrd="0" presId="urn:microsoft.com/office/officeart/2005/8/layout/orgChart1"/>
    <dgm:cxn modelId="{42811520-11F8-45EE-BA04-87264B150873}" type="presParOf" srcId="{EE2746F8-28B8-4BFD-8633-8E542B45BC2A}" destId="{1C17F607-2263-4222-8251-DCB9D914A302}" srcOrd="1" destOrd="0" presId="urn:microsoft.com/office/officeart/2005/8/layout/orgChart1"/>
    <dgm:cxn modelId="{995F7D70-B3A6-446E-BB1A-69824421298F}" type="presParOf" srcId="{F9547960-D6E4-4AB1-B3D9-EDB7A34D35A4}" destId="{65962A56-EB4B-4A81-987A-2D61BF03EBDF}" srcOrd="1" destOrd="0" presId="urn:microsoft.com/office/officeart/2005/8/layout/orgChart1"/>
    <dgm:cxn modelId="{4BFFA805-E6E8-45DF-A30C-4DA82763ECEE}" type="presParOf" srcId="{F9547960-D6E4-4AB1-B3D9-EDB7A34D35A4}" destId="{3E812D94-55D7-461F-AEC9-071D71D38911}" srcOrd="2" destOrd="0" presId="urn:microsoft.com/office/officeart/2005/8/layout/orgChart1"/>
    <dgm:cxn modelId="{70470910-187E-46BF-967A-05FCBD7DB614}" type="presParOf" srcId="{B9761113-D032-4E1A-8E9C-97922DD2AD87}" destId="{E341A7AF-18E4-4793-9C8D-34118578F8FB}" srcOrd="4" destOrd="0" presId="urn:microsoft.com/office/officeart/2005/8/layout/orgChart1"/>
    <dgm:cxn modelId="{EA4FE642-B7A7-4C6C-A3D7-FFD179B3BA15}" type="presParOf" srcId="{B9761113-D032-4E1A-8E9C-97922DD2AD87}" destId="{8D7C3EFF-5869-4F99-93D9-087E59E2B050}" srcOrd="5" destOrd="0" presId="urn:microsoft.com/office/officeart/2005/8/layout/orgChart1"/>
    <dgm:cxn modelId="{124B55F7-E2D9-4DF1-AA20-39B7E1F4AAF3}" type="presParOf" srcId="{8D7C3EFF-5869-4F99-93D9-087E59E2B050}" destId="{30B29A49-DAE4-4502-B33E-F5B19343865B}" srcOrd="0" destOrd="0" presId="urn:microsoft.com/office/officeart/2005/8/layout/orgChart1"/>
    <dgm:cxn modelId="{BE93D131-1F39-48ED-8B0B-3456DC0564B8}" type="presParOf" srcId="{30B29A49-DAE4-4502-B33E-F5B19343865B}" destId="{10EE805A-502E-4A08-8F1E-81336DF9677C}" srcOrd="0" destOrd="0" presId="urn:microsoft.com/office/officeart/2005/8/layout/orgChart1"/>
    <dgm:cxn modelId="{71E2B760-2779-4756-929C-62C9B0EDEAFA}" type="presParOf" srcId="{30B29A49-DAE4-4502-B33E-F5B19343865B}" destId="{EDA0F0C6-7708-4069-8496-639225E5A013}" srcOrd="1" destOrd="0" presId="urn:microsoft.com/office/officeart/2005/8/layout/orgChart1"/>
    <dgm:cxn modelId="{54D913C3-E8DE-48F7-A4E1-5E4CC07C06AC}" type="presParOf" srcId="{8D7C3EFF-5869-4F99-93D9-087E59E2B050}" destId="{3BC466B5-4BD1-4B6C-AA84-DF7E350385CE}" srcOrd="1" destOrd="0" presId="urn:microsoft.com/office/officeart/2005/8/layout/orgChart1"/>
    <dgm:cxn modelId="{BB3C8338-A888-493C-871E-0D24D930A5A3}" type="presParOf" srcId="{8D7C3EFF-5869-4F99-93D9-087E59E2B050}" destId="{31C9110C-450A-481C-A9B0-305508DCAE00}" srcOrd="2" destOrd="0" presId="urn:microsoft.com/office/officeart/2005/8/layout/orgChart1"/>
    <dgm:cxn modelId="{F8C865D5-F5F6-4F1C-B132-3D7FA5B1FE3C}" type="presParOf" srcId="{BDC0585D-DE4B-4749-BB81-9E2282099371}" destId="{C7D719C7-0285-4D9E-8FFC-8FED5E1CC43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75792A-3FBF-41D2-81A8-1A07341294D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N"/>
        </a:p>
      </dgm:t>
    </dgm:pt>
    <dgm:pt modelId="{2BFED4F9-B803-40DE-8830-75344D69B4FD}">
      <dgm:prSet phldrT="[Text]"/>
      <dgm:spPr/>
      <dgm:t>
        <a:bodyPr/>
        <a:lstStyle/>
        <a:p>
          <a:r>
            <a:rPr lang="en-IN" dirty="0" smtClean="0"/>
            <a:t>Originality</a:t>
          </a:r>
        </a:p>
        <a:p>
          <a:r>
            <a:rPr lang="en-IN" dirty="0" smtClean="0"/>
            <a:t>Meaning </a:t>
          </a:r>
          <a:endParaRPr lang="en-IN" dirty="0"/>
        </a:p>
      </dgm:t>
    </dgm:pt>
    <dgm:pt modelId="{EE682A2D-6F4C-4754-9928-C1CB4B18AF38}" type="parTrans" cxnId="{251DD6CA-EC10-4D24-9119-0615CC59D148}">
      <dgm:prSet/>
      <dgm:spPr/>
      <dgm:t>
        <a:bodyPr/>
        <a:lstStyle/>
        <a:p>
          <a:endParaRPr lang="en-IN"/>
        </a:p>
      </dgm:t>
    </dgm:pt>
    <dgm:pt modelId="{1A9C58B3-9BE6-4742-B98A-EF86D98C35E5}" type="sibTrans" cxnId="{251DD6CA-EC10-4D24-9119-0615CC59D148}">
      <dgm:prSet/>
      <dgm:spPr/>
      <dgm:t>
        <a:bodyPr/>
        <a:lstStyle/>
        <a:p>
          <a:endParaRPr lang="en-IN"/>
        </a:p>
      </dgm:t>
    </dgm:pt>
    <dgm:pt modelId="{73FF68F4-62F7-4028-A2E1-B7D7C5C408B1}">
      <dgm:prSet phldrT="[Text]"/>
      <dgm:spPr/>
      <dgm:t>
        <a:bodyPr/>
        <a:lstStyle/>
        <a:p>
          <a:r>
            <a:rPr lang="en-IN" dirty="0" smtClean="0"/>
            <a:t>Non-Copying (Independent Creation/ Must be authored)  </a:t>
          </a:r>
          <a:endParaRPr lang="en-IN" dirty="0"/>
        </a:p>
      </dgm:t>
    </dgm:pt>
    <dgm:pt modelId="{87274A4A-D20C-4F01-A3B1-DE478BC3BC9E}" type="parTrans" cxnId="{D10720D1-14D0-4E77-8055-925174BE3794}">
      <dgm:prSet/>
      <dgm:spPr/>
      <dgm:t>
        <a:bodyPr/>
        <a:lstStyle/>
        <a:p>
          <a:endParaRPr lang="en-IN"/>
        </a:p>
      </dgm:t>
    </dgm:pt>
    <dgm:pt modelId="{EA747779-E926-427B-A79E-6CC14E3BAE92}" type="sibTrans" cxnId="{D10720D1-14D0-4E77-8055-925174BE3794}">
      <dgm:prSet/>
      <dgm:spPr/>
      <dgm:t>
        <a:bodyPr/>
        <a:lstStyle/>
        <a:p>
          <a:endParaRPr lang="en-IN"/>
        </a:p>
      </dgm:t>
    </dgm:pt>
    <dgm:pt modelId="{952A33C8-FED2-443D-8008-5CA98A265635}">
      <dgm:prSet phldrT="[Text]"/>
      <dgm:spPr/>
      <dgm:t>
        <a:bodyPr/>
        <a:lstStyle/>
        <a:p>
          <a:r>
            <a:rPr lang="en-IN" dirty="0" smtClean="0"/>
            <a:t>Threshold</a:t>
          </a:r>
        </a:p>
        <a:p>
          <a:r>
            <a:rPr lang="en-IN" smtClean="0"/>
            <a:t>of Varied </a:t>
          </a:r>
          <a:r>
            <a:rPr lang="en-IN" dirty="0" smtClean="0"/>
            <a:t>Degrees </a:t>
          </a:r>
          <a:endParaRPr lang="en-IN" dirty="0"/>
        </a:p>
      </dgm:t>
    </dgm:pt>
    <dgm:pt modelId="{3B23112E-945A-4008-AD39-A8103904B859}" type="parTrans" cxnId="{EB15E2ED-F636-45AB-8100-F951BB1616FC}">
      <dgm:prSet/>
      <dgm:spPr/>
      <dgm:t>
        <a:bodyPr/>
        <a:lstStyle/>
        <a:p>
          <a:endParaRPr lang="en-IN"/>
        </a:p>
      </dgm:t>
    </dgm:pt>
    <dgm:pt modelId="{F62CCAA9-967C-4365-B2B9-F0DF7E5A211D}" type="sibTrans" cxnId="{EB15E2ED-F636-45AB-8100-F951BB1616FC}">
      <dgm:prSet/>
      <dgm:spPr/>
      <dgm:t>
        <a:bodyPr/>
        <a:lstStyle/>
        <a:p>
          <a:endParaRPr lang="en-IN"/>
        </a:p>
      </dgm:t>
    </dgm:pt>
    <dgm:pt modelId="{A7FEEC22-9936-4678-B6F3-48DD04B692D5}" type="pres">
      <dgm:prSet presAssocID="{0B75792A-3FBF-41D2-81A8-1A07341294D6}" presName="hierChild1" presStyleCnt="0">
        <dgm:presLayoutVars>
          <dgm:chPref val="1"/>
          <dgm:dir/>
          <dgm:animOne val="branch"/>
          <dgm:animLvl val="lvl"/>
          <dgm:resizeHandles/>
        </dgm:presLayoutVars>
      </dgm:prSet>
      <dgm:spPr/>
      <dgm:t>
        <a:bodyPr/>
        <a:lstStyle/>
        <a:p>
          <a:endParaRPr lang="en-IN"/>
        </a:p>
      </dgm:t>
    </dgm:pt>
    <dgm:pt modelId="{7F315A4F-19C4-456E-B217-D2E3920995E9}" type="pres">
      <dgm:prSet presAssocID="{2BFED4F9-B803-40DE-8830-75344D69B4FD}" presName="hierRoot1" presStyleCnt="0"/>
      <dgm:spPr/>
    </dgm:pt>
    <dgm:pt modelId="{3290151A-2F15-4771-92D2-BC03A32DBFF7}" type="pres">
      <dgm:prSet presAssocID="{2BFED4F9-B803-40DE-8830-75344D69B4FD}" presName="composite" presStyleCnt="0"/>
      <dgm:spPr/>
    </dgm:pt>
    <dgm:pt modelId="{B1C233A9-DA6F-4F69-B8EE-018FAEADF084}" type="pres">
      <dgm:prSet presAssocID="{2BFED4F9-B803-40DE-8830-75344D69B4FD}" presName="background" presStyleLbl="node0" presStyleIdx="0" presStyleCnt="1"/>
      <dgm:spPr/>
    </dgm:pt>
    <dgm:pt modelId="{565E2777-4F95-4A76-8BF3-8884B188AAA3}" type="pres">
      <dgm:prSet presAssocID="{2BFED4F9-B803-40DE-8830-75344D69B4FD}" presName="text" presStyleLbl="fgAcc0" presStyleIdx="0" presStyleCnt="1" custLinFactNeighborX="137" custLinFactNeighborY="-11006">
        <dgm:presLayoutVars>
          <dgm:chPref val="3"/>
        </dgm:presLayoutVars>
      </dgm:prSet>
      <dgm:spPr/>
      <dgm:t>
        <a:bodyPr/>
        <a:lstStyle/>
        <a:p>
          <a:endParaRPr lang="en-IN"/>
        </a:p>
      </dgm:t>
    </dgm:pt>
    <dgm:pt modelId="{3654DCEB-ECC9-471F-A460-8C7ED8F2CAA6}" type="pres">
      <dgm:prSet presAssocID="{2BFED4F9-B803-40DE-8830-75344D69B4FD}" presName="hierChild2" presStyleCnt="0"/>
      <dgm:spPr/>
    </dgm:pt>
    <dgm:pt modelId="{E61EBEDB-26C7-4A0C-A6A2-CDCDB9A9FECE}" type="pres">
      <dgm:prSet presAssocID="{87274A4A-D20C-4F01-A3B1-DE478BC3BC9E}" presName="Name10" presStyleLbl="parChTrans1D2" presStyleIdx="0" presStyleCnt="2"/>
      <dgm:spPr/>
      <dgm:t>
        <a:bodyPr/>
        <a:lstStyle/>
        <a:p>
          <a:endParaRPr lang="en-IN"/>
        </a:p>
      </dgm:t>
    </dgm:pt>
    <dgm:pt modelId="{6893E322-8D6D-432D-8F9A-0525E3DEF7B5}" type="pres">
      <dgm:prSet presAssocID="{73FF68F4-62F7-4028-A2E1-B7D7C5C408B1}" presName="hierRoot2" presStyleCnt="0"/>
      <dgm:spPr/>
    </dgm:pt>
    <dgm:pt modelId="{AB8E21BE-D71B-46B5-BE23-A7F95D35AC51}" type="pres">
      <dgm:prSet presAssocID="{73FF68F4-62F7-4028-A2E1-B7D7C5C408B1}" presName="composite2" presStyleCnt="0"/>
      <dgm:spPr/>
    </dgm:pt>
    <dgm:pt modelId="{89090D1B-6A47-4FCE-92B4-B6A01B2636BA}" type="pres">
      <dgm:prSet presAssocID="{73FF68F4-62F7-4028-A2E1-B7D7C5C408B1}" presName="background2" presStyleLbl="node2" presStyleIdx="0" presStyleCnt="2"/>
      <dgm:spPr/>
    </dgm:pt>
    <dgm:pt modelId="{AAF392B4-81A7-4E5B-B3DE-511468404BDD}" type="pres">
      <dgm:prSet presAssocID="{73FF68F4-62F7-4028-A2E1-B7D7C5C408B1}" presName="text2" presStyleLbl="fgAcc2" presStyleIdx="0" presStyleCnt="2">
        <dgm:presLayoutVars>
          <dgm:chPref val="3"/>
        </dgm:presLayoutVars>
      </dgm:prSet>
      <dgm:spPr/>
      <dgm:t>
        <a:bodyPr/>
        <a:lstStyle/>
        <a:p>
          <a:endParaRPr lang="en-IN"/>
        </a:p>
      </dgm:t>
    </dgm:pt>
    <dgm:pt modelId="{08287DE1-AE68-4914-9248-C5F0F221845D}" type="pres">
      <dgm:prSet presAssocID="{73FF68F4-62F7-4028-A2E1-B7D7C5C408B1}" presName="hierChild3" presStyleCnt="0"/>
      <dgm:spPr/>
    </dgm:pt>
    <dgm:pt modelId="{325202DE-C58E-4E56-9E33-AB56E04984A8}" type="pres">
      <dgm:prSet presAssocID="{3B23112E-945A-4008-AD39-A8103904B859}" presName="Name10" presStyleLbl="parChTrans1D2" presStyleIdx="1" presStyleCnt="2"/>
      <dgm:spPr/>
      <dgm:t>
        <a:bodyPr/>
        <a:lstStyle/>
        <a:p>
          <a:endParaRPr lang="en-IN"/>
        </a:p>
      </dgm:t>
    </dgm:pt>
    <dgm:pt modelId="{B3C8C48F-AACA-4BDB-A100-E4B0ACB8BF18}" type="pres">
      <dgm:prSet presAssocID="{952A33C8-FED2-443D-8008-5CA98A265635}" presName="hierRoot2" presStyleCnt="0"/>
      <dgm:spPr/>
    </dgm:pt>
    <dgm:pt modelId="{EE41EF76-CB63-4F02-B80C-9FEB6661E9F3}" type="pres">
      <dgm:prSet presAssocID="{952A33C8-FED2-443D-8008-5CA98A265635}" presName="composite2" presStyleCnt="0"/>
      <dgm:spPr/>
    </dgm:pt>
    <dgm:pt modelId="{D5690770-2655-4998-997A-1E81EC2D8178}" type="pres">
      <dgm:prSet presAssocID="{952A33C8-FED2-443D-8008-5CA98A265635}" presName="background2" presStyleLbl="node2" presStyleIdx="1" presStyleCnt="2"/>
      <dgm:spPr/>
    </dgm:pt>
    <dgm:pt modelId="{54264051-AB2B-4F44-B26C-4A26468D9CBD}" type="pres">
      <dgm:prSet presAssocID="{952A33C8-FED2-443D-8008-5CA98A265635}" presName="text2" presStyleLbl="fgAcc2" presStyleIdx="1" presStyleCnt="2" custLinFactNeighborX="85798" custLinFactNeighborY="-1727">
        <dgm:presLayoutVars>
          <dgm:chPref val="3"/>
        </dgm:presLayoutVars>
      </dgm:prSet>
      <dgm:spPr/>
      <dgm:t>
        <a:bodyPr/>
        <a:lstStyle/>
        <a:p>
          <a:endParaRPr lang="en-IN"/>
        </a:p>
      </dgm:t>
    </dgm:pt>
    <dgm:pt modelId="{F5CF87D5-E405-4E42-8561-4814881A519C}" type="pres">
      <dgm:prSet presAssocID="{952A33C8-FED2-443D-8008-5CA98A265635}" presName="hierChild3" presStyleCnt="0"/>
      <dgm:spPr/>
    </dgm:pt>
  </dgm:ptLst>
  <dgm:cxnLst>
    <dgm:cxn modelId="{3C42927C-FE8B-41CE-A2B2-B9284D8C0880}" type="presOf" srcId="{952A33C8-FED2-443D-8008-5CA98A265635}" destId="{54264051-AB2B-4F44-B26C-4A26468D9CBD}" srcOrd="0" destOrd="0" presId="urn:microsoft.com/office/officeart/2005/8/layout/hierarchy1"/>
    <dgm:cxn modelId="{8008910A-A0F4-4A79-A05E-9EE9EFF41194}" type="presOf" srcId="{87274A4A-D20C-4F01-A3B1-DE478BC3BC9E}" destId="{E61EBEDB-26C7-4A0C-A6A2-CDCDB9A9FECE}" srcOrd="0" destOrd="0" presId="urn:microsoft.com/office/officeart/2005/8/layout/hierarchy1"/>
    <dgm:cxn modelId="{2E765DF4-E774-46BF-AD1A-9D2209104C63}" type="presOf" srcId="{73FF68F4-62F7-4028-A2E1-B7D7C5C408B1}" destId="{AAF392B4-81A7-4E5B-B3DE-511468404BDD}" srcOrd="0" destOrd="0" presId="urn:microsoft.com/office/officeart/2005/8/layout/hierarchy1"/>
    <dgm:cxn modelId="{12AED1BF-44D5-4A34-88E5-EEE382622294}" type="presOf" srcId="{0B75792A-3FBF-41D2-81A8-1A07341294D6}" destId="{A7FEEC22-9936-4678-B6F3-48DD04B692D5}" srcOrd="0" destOrd="0" presId="urn:microsoft.com/office/officeart/2005/8/layout/hierarchy1"/>
    <dgm:cxn modelId="{D10720D1-14D0-4E77-8055-925174BE3794}" srcId="{2BFED4F9-B803-40DE-8830-75344D69B4FD}" destId="{73FF68F4-62F7-4028-A2E1-B7D7C5C408B1}" srcOrd="0" destOrd="0" parTransId="{87274A4A-D20C-4F01-A3B1-DE478BC3BC9E}" sibTransId="{EA747779-E926-427B-A79E-6CC14E3BAE92}"/>
    <dgm:cxn modelId="{AEEF9251-7D01-468C-85AA-CBC70A3803DE}" type="presOf" srcId="{2BFED4F9-B803-40DE-8830-75344D69B4FD}" destId="{565E2777-4F95-4A76-8BF3-8884B188AAA3}" srcOrd="0" destOrd="0" presId="urn:microsoft.com/office/officeart/2005/8/layout/hierarchy1"/>
    <dgm:cxn modelId="{1A6E48B8-BCBB-4DAB-93AE-93A10B964885}" type="presOf" srcId="{3B23112E-945A-4008-AD39-A8103904B859}" destId="{325202DE-C58E-4E56-9E33-AB56E04984A8}" srcOrd="0" destOrd="0" presId="urn:microsoft.com/office/officeart/2005/8/layout/hierarchy1"/>
    <dgm:cxn modelId="{EB15E2ED-F636-45AB-8100-F951BB1616FC}" srcId="{2BFED4F9-B803-40DE-8830-75344D69B4FD}" destId="{952A33C8-FED2-443D-8008-5CA98A265635}" srcOrd="1" destOrd="0" parTransId="{3B23112E-945A-4008-AD39-A8103904B859}" sibTransId="{F62CCAA9-967C-4365-B2B9-F0DF7E5A211D}"/>
    <dgm:cxn modelId="{251DD6CA-EC10-4D24-9119-0615CC59D148}" srcId="{0B75792A-3FBF-41D2-81A8-1A07341294D6}" destId="{2BFED4F9-B803-40DE-8830-75344D69B4FD}" srcOrd="0" destOrd="0" parTransId="{EE682A2D-6F4C-4754-9928-C1CB4B18AF38}" sibTransId="{1A9C58B3-9BE6-4742-B98A-EF86D98C35E5}"/>
    <dgm:cxn modelId="{1B44BF2A-44D8-459B-BAD4-52FDCED7B461}" type="presParOf" srcId="{A7FEEC22-9936-4678-B6F3-48DD04B692D5}" destId="{7F315A4F-19C4-456E-B217-D2E3920995E9}" srcOrd="0" destOrd="0" presId="urn:microsoft.com/office/officeart/2005/8/layout/hierarchy1"/>
    <dgm:cxn modelId="{E4664186-5C4A-4032-9A76-EFC9C177A8AD}" type="presParOf" srcId="{7F315A4F-19C4-456E-B217-D2E3920995E9}" destId="{3290151A-2F15-4771-92D2-BC03A32DBFF7}" srcOrd="0" destOrd="0" presId="urn:microsoft.com/office/officeart/2005/8/layout/hierarchy1"/>
    <dgm:cxn modelId="{DBEEB209-9514-4921-90FC-A666F6D13A0F}" type="presParOf" srcId="{3290151A-2F15-4771-92D2-BC03A32DBFF7}" destId="{B1C233A9-DA6F-4F69-B8EE-018FAEADF084}" srcOrd="0" destOrd="0" presId="urn:microsoft.com/office/officeart/2005/8/layout/hierarchy1"/>
    <dgm:cxn modelId="{A2778D10-40F1-4CCD-9E1F-DD46DF8C13C6}" type="presParOf" srcId="{3290151A-2F15-4771-92D2-BC03A32DBFF7}" destId="{565E2777-4F95-4A76-8BF3-8884B188AAA3}" srcOrd="1" destOrd="0" presId="urn:microsoft.com/office/officeart/2005/8/layout/hierarchy1"/>
    <dgm:cxn modelId="{7DF36677-AF3D-4059-AA51-B40CED88A29E}" type="presParOf" srcId="{7F315A4F-19C4-456E-B217-D2E3920995E9}" destId="{3654DCEB-ECC9-471F-A460-8C7ED8F2CAA6}" srcOrd="1" destOrd="0" presId="urn:microsoft.com/office/officeart/2005/8/layout/hierarchy1"/>
    <dgm:cxn modelId="{B86DDDBA-2D8D-449A-AC82-34DA6B4348E8}" type="presParOf" srcId="{3654DCEB-ECC9-471F-A460-8C7ED8F2CAA6}" destId="{E61EBEDB-26C7-4A0C-A6A2-CDCDB9A9FECE}" srcOrd="0" destOrd="0" presId="urn:microsoft.com/office/officeart/2005/8/layout/hierarchy1"/>
    <dgm:cxn modelId="{42881C6D-974E-400B-844F-F8DE5EC75AD5}" type="presParOf" srcId="{3654DCEB-ECC9-471F-A460-8C7ED8F2CAA6}" destId="{6893E322-8D6D-432D-8F9A-0525E3DEF7B5}" srcOrd="1" destOrd="0" presId="urn:microsoft.com/office/officeart/2005/8/layout/hierarchy1"/>
    <dgm:cxn modelId="{C407B88D-A2B4-4BC3-8628-F2CB7B4D1521}" type="presParOf" srcId="{6893E322-8D6D-432D-8F9A-0525E3DEF7B5}" destId="{AB8E21BE-D71B-46B5-BE23-A7F95D35AC51}" srcOrd="0" destOrd="0" presId="urn:microsoft.com/office/officeart/2005/8/layout/hierarchy1"/>
    <dgm:cxn modelId="{7F3D61A0-9503-4FD7-A7AF-21C654BE1FAF}" type="presParOf" srcId="{AB8E21BE-D71B-46B5-BE23-A7F95D35AC51}" destId="{89090D1B-6A47-4FCE-92B4-B6A01B2636BA}" srcOrd="0" destOrd="0" presId="urn:microsoft.com/office/officeart/2005/8/layout/hierarchy1"/>
    <dgm:cxn modelId="{EF0ED78F-0B0D-4555-AB14-FEA3411EDD3A}" type="presParOf" srcId="{AB8E21BE-D71B-46B5-BE23-A7F95D35AC51}" destId="{AAF392B4-81A7-4E5B-B3DE-511468404BDD}" srcOrd="1" destOrd="0" presId="urn:microsoft.com/office/officeart/2005/8/layout/hierarchy1"/>
    <dgm:cxn modelId="{0140EB6A-C5A3-4447-BC8A-BEF90CEA3677}" type="presParOf" srcId="{6893E322-8D6D-432D-8F9A-0525E3DEF7B5}" destId="{08287DE1-AE68-4914-9248-C5F0F221845D}" srcOrd="1" destOrd="0" presId="urn:microsoft.com/office/officeart/2005/8/layout/hierarchy1"/>
    <dgm:cxn modelId="{C1997C2A-FD0F-4698-904C-CAB1DD990EA7}" type="presParOf" srcId="{3654DCEB-ECC9-471F-A460-8C7ED8F2CAA6}" destId="{325202DE-C58E-4E56-9E33-AB56E04984A8}" srcOrd="2" destOrd="0" presId="urn:microsoft.com/office/officeart/2005/8/layout/hierarchy1"/>
    <dgm:cxn modelId="{FB269329-9978-419E-ACD0-43E897216DF0}" type="presParOf" srcId="{3654DCEB-ECC9-471F-A460-8C7ED8F2CAA6}" destId="{B3C8C48F-AACA-4BDB-A100-E4B0ACB8BF18}" srcOrd="3" destOrd="0" presId="urn:microsoft.com/office/officeart/2005/8/layout/hierarchy1"/>
    <dgm:cxn modelId="{310E046A-52FF-463B-8202-2A8E2F331726}" type="presParOf" srcId="{B3C8C48F-AACA-4BDB-A100-E4B0ACB8BF18}" destId="{EE41EF76-CB63-4F02-B80C-9FEB6661E9F3}" srcOrd="0" destOrd="0" presId="urn:microsoft.com/office/officeart/2005/8/layout/hierarchy1"/>
    <dgm:cxn modelId="{86FA8958-CB15-4572-9B67-C702135DCAE2}" type="presParOf" srcId="{EE41EF76-CB63-4F02-B80C-9FEB6661E9F3}" destId="{D5690770-2655-4998-997A-1E81EC2D8178}" srcOrd="0" destOrd="0" presId="urn:microsoft.com/office/officeart/2005/8/layout/hierarchy1"/>
    <dgm:cxn modelId="{E1479CF1-5A31-44C0-AC4D-C97A229CEE71}" type="presParOf" srcId="{EE41EF76-CB63-4F02-B80C-9FEB6661E9F3}" destId="{54264051-AB2B-4F44-B26C-4A26468D9CBD}" srcOrd="1" destOrd="0" presId="urn:microsoft.com/office/officeart/2005/8/layout/hierarchy1"/>
    <dgm:cxn modelId="{AE28D442-AC2E-427F-AFE4-F473FECEA25E}" type="presParOf" srcId="{B3C8C48F-AACA-4BDB-A100-E4B0ACB8BF18}" destId="{F5CF87D5-E405-4E42-8561-4814881A519C}"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A4D9674-0B00-41B9-83C9-6938E87A7332}" type="doc">
      <dgm:prSet loTypeId="urn:microsoft.com/office/officeart/2005/8/layout/rings+Icon" loCatId="officeonline" qsTypeId="urn:microsoft.com/office/officeart/2005/8/quickstyle/3d3" qsCatId="3D" csTypeId="urn:microsoft.com/office/officeart/2005/8/colors/accent1_2" csCatId="accent1" phldr="1"/>
      <dgm:spPr/>
      <dgm:t>
        <a:bodyPr/>
        <a:lstStyle/>
        <a:p>
          <a:endParaRPr lang="en-IN"/>
        </a:p>
      </dgm:t>
    </dgm:pt>
    <dgm:pt modelId="{18A6AF7C-857A-40C4-B3EF-50DA058475EF}">
      <dgm:prSet phldrT="[Text]"/>
      <dgm:spPr/>
      <dgm:t>
        <a:bodyPr/>
        <a:lstStyle/>
        <a:p>
          <a:r>
            <a:rPr lang="en-IN" dirty="0" smtClean="0"/>
            <a:t>Modicum of Creativity</a:t>
          </a:r>
          <a:endParaRPr lang="en-IN" dirty="0"/>
        </a:p>
      </dgm:t>
    </dgm:pt>
    <dgm:pt modelId="{9EFB58C5-8F08-49E6-8166-85B164C5D80C}" type="parTrans" cxnId="{BCEA3498-266A-4A28-895A-4E2D93CCAB07}">
      <dgm:prSet/>
      <dgm:spPr/>
      <dgm:t>
        <a:bodyPr/>
        <a:lstStyle/>
        <a:p>
          <a:endParaRPr lang="en-IN"/>
        </a:p>
      </dgm:t>
    </dgm:pt>
    <dgm:pt modelId="{68FA982A-EFBB-4268-BCAC-34C68B8E531F}" type="sibTrans" cxnId="{BCEA3498-266A-4A28-895A-4E2D93CCAB07}">
      <dgm:prSet/>
      <dgm:spPr/>
      <dgm:t>
        <a:bodyPr/>
        <a:lstStyle/>
        <a:p>
          <a:endParaRPr lang="en-IN"/>
        </a:p>
      </dgm:t>
    </dgm:pt>
    <dgm:pt modelId="{672A5A49-8D84-47A3-8563-19344AFC1DFC}">
      <dgm:prSet phldrT="[Text]"/>
      <dgm:spPr/>
      <dgm:t>
        <a:bodyPr/>
        <a:lstStyle/>
        <a:p>
          <a:r>
            <a:rPr lang="en-IN" dirty="0" smtClean="0"/>
            <a:t>Non-Trivial, Non-Mechanical Skill and Judgement</a:t>
          </a:r>
          <a:endParaRPr lang="en-IN" dirty="0"/>
        </a:p>
      </dgm:t>
    </dgm:pt>
    <dgm:pt modelId="{A8D87876-9FC1-4F27-8C8B-AFEF621C270C}" type="parTrans" cxnId="{CFC7921E-4452-4CD5-ABDB-12F447CD0366}">
      <dgm:prSet/>
      <dgm:spPr/>
      <dgm:t>
        <a:bodyPr/>
        <a:lstStyle/>
        <a:p>
          <a:endParaRPr lang="en-IN"/>
        </a:p>
      </dgm:t>
    </dgm:pt>
    <dgm:pt modelId="{82E6C687-2642-4D73-89EB-E2C22D572927}" type="sibTrans" cxnId="{CFC7921E-4452-4CD5-ABDB-12F447CD0366}">
      <dgm:prSet/>
      <dgm:spPr/>
      <dgm:t>
        <a:bodyPr/>
        <a:lstStyle/>
        <a:p>
          <a:endParaRPr lang="en-IN"/>
        </a:p>
      </dgm:t>
    </dgm:pt>
    <dgm:pt modelId="{456049B6-4B5A-47D3-BC29-6281698F8D72}">
      <dgm:prSet phldrT="[Text]"/>
      <dgm:spPr/>
      <dgm:t>
        <a:bodyPr/>
        <a:lstStyle/>
        <a:p>
          <a:r>
            <a:rPr lang="en-IN" dirty="0" smtClean="0"/>
            <a:t>Sweat of the Brow </a:t>
          </a:r>
          <a:endParaRPr lang="en-IN" dirty="0"/>
        </a:p>
      </dgm:t>
    </dgm:pt>
    <dgm:pt modelId="{7820A0C1-169C-4662-BEF7-69F245BAD219}" type="parTrans" cxnId="{84642317-E682-4C57-8CDF-8BD327A222A9}">
      <dgm:prSet/>
      <dgm:spPr/>
      <dgm:t>
        <a:bodyPr/>
        <a:lstStyle/>
        <a:p>
          <a:endParaRPr lang="en-IN"/>
        </a:p>
      </dgm:t>
    </dgm:pt>
    <dgm:pt modelId="{D8335C78-6D15-4965-A0D7-2B46131A5C81}" type="sibTrans" cxnId="{84642317-E682-4C57-8CDF-8BD327A222A9}">
      <dgm:prSet/>
      <dgm:spPr/>
      <dgm:t>
        <a:bodyPr/>
        <a:lstStyle/>
        <a:p>
          <a:endParaRPr lang="en-IN"/>
        </a:p>
      </dgm:t>
    </dgm:pt>
    <dgm:pt modelId="{B3C2AAD8-7005-47FF-96D5-DC2B8B33E35B}" type="pres">
      <dgm:prSet presAssocID="{9A4D9674-0B00-41B9-83C9-6938E87A7332}" presName="Name0" presStyleCnt="0">
        <dgm:presLayoutVars>
          <dgm:chMax val="7"/>
          <dgm:dir/>
          <dgm:resizeHandles val="exact"/>
        </dgm:presLayoutVars>
      </dgm:prSet>
      <dgm:spPr/>
      <dgm:t>
        <a:bodyPr/>
        <a:lstStyle/>
        <a:p>
          <a:endParaRPr lang="en-IN"/>
        </a:p>
      </dgm:t>
    </dgm:pt>
    <dgm:pt modelId="{EF3E6969-64B8-4469-92C4-D39D9B535621}" type="pres">
      <dgm:prSet presAssocID="{9A4D9674-0B00-41B9-83C9-6938E87A7332}" presName="ellipse1" presStyleLbl="vennNode1" presStyleIdx="0" presStyleCnt="3" custLinFactNeighborX="-39119" custLinFactNeighborY="25458">
        <dgm:presLayoutVars>
          <dgm:bulletEnabled val="1"/>
        </dgm:presLayoutVars>
      </dgm:prSet>
      <dgm:spPr/>
      <dgm:t>
        <a:bodyPr/>
        <a:lstStyle/>
        <a:p>
          <a:endParaRPr lang="en-IN"/>
        </a:p>
      </dgm:t>
    </dgm:pt>
    <dgm:pt modelId="{2DB72358-A2FA-468C-B989-7C2D8EB8158C}" type="pres">
      <dgm:prSet presAssocID="{9A4D9674-0B00-41B9-83C9-6938E87A7332}" presName="ellipse2" presStyleLbl="vennNode1" presStyleIdx="1" presStyleCnt="3" custScaleY="52777" custLinFactNeighborX="-5724" custLinFactNeighborY="-35675">
        <dgm:presLayoutVars>
          <dgm:bulletEnabled val="1"/>
        </dgm:presLayoutVars>
      </dgm:prSet>
      <dgm:spPr/>
      <dgm:t>
        <a:bodyPr/>
        <a:lstStyle/>
        <a:p>
          <a:endParaRPr lang="en-IN"/>
        </a:p>
      </dgm:t>
    </dgm:pt>
    <dgm:pt modelId="{170BEC03-FF06-4D50-92AE-F45B6E8658BF}" type="pres">
      <dgm:prSet presAssocID="{9A4D9674-0B00-41B9-83C9-6938E87A7332}" presName="ellipse3" presStyleLbl="vennNode1" presStyleIdx="2" presStyleCnt="3" custLinFactNeighborX="27732" custLinFactNeighborY="25458">
        <dgm:presLayoutVars>
          <dgm:bulletEnabled val="1"/>
        </dgm:presLayoutVars>
      </dgm:prSet>
      <dgm:spPr/>
      <dgm:t>
        <a:bodyPr/>
        <a:lstStyle/>
        <a:p>
          <a:endParaRPr lang="en-IN"/>
        </a:p>
      </dgm:t>
    </dgm:pt>
  </dgm:ptLst>
  <dgm:cxnLst>
    <dgm:cxn modelId="{CFC7921E-4452-4CD5-ABDB-12F447CD0366}" srcId="{9A4D9674-0B00-41B9-83C9-6938E87A7332}" destId="{672A5A49-8D84-47A3-8563-19344AFC1DFC}" srcOrd="1" destOrd="0" parTransId="{A8D87876-9FC1-4F27-8C8B-AFEF621C270C}" sibTransId="{82E6C687-2642-4D73-89EB-E2C22D572927}"/>
    <dgm:cxn modelId="{BCEA3498-266A-4A28-895A-4E2D93CCAB07}" srcId="{9A4D9674-0B00-41B9-83C9-6938E87A7332}" destId="{18A6AF7C-857A-40C4-B3EF-50DA058475EF}" srcOrd="0" destOrd="0" parTransId="{9EFB58C5-8F08-49E6-8166-85B164C5D80C}" sibTransId="{68FA982A-EFBB-4268-BCAC-34C68B8E531F}"/>
    <dgm:cxn modelId="{267934AB-0D1B-469A-A665-F1424EEB8026}" type="presOf" srcId="{672A5A49-8D84-47A3-8563-19344AFC1DFC}" destId="{2DB72358-A2FA-468C-B989-7C2D8EB8158C}" srcOrd="0" destOrd="0" presId="urn:microsoft.com/office/officeart/2005/8/layout/rings+Icon"/>
    <dgm:cxn modelId="{AEB69364-3977-4EE7-9777-4CFA04E1D51A}" type="presOf" srcId="{456049B6-4B5A-47D3-BC29-6281698F8D72}" destId="{170BEC03-FF06-4D50-92AE-F45B6E8658BF}" srcOrd="0" destOrd="0" presId="urn:microsoft.com/office/officeart/2005/8/layout/rings+Icon"/>
    <dgm:cxn modelId="{8B4B87CA-161A-4313-80A6-226EBBD9AE0D}" type="presOf" srcId="{9A4D9674-0B00-41B9-83C9-6938E87A7332}" destId="{B3C2AAD8-7005-47FF-96D5-DC2B8B33E35B}" srcOrd="0" destOrd="0" presId="urn:microsoft.com/office/officeart/2005/8/layout/rings+Icon"/>
    <dgm:cxn modelId="{02E652D6-C514-46BC-8E6D-290249583699}" type="presOf" srcId="{18A6AF7C-857A-40C4-B3EF-50DA058475EF}" destId="{EF3E6969-64B8-4469-92C4-D39D9B535621}" srcOrd="0" destOrd="0" presId="urn:microsoft.com/office/officeart/2005/8/layout/rings+Icon"/>
    <dgm:cxn modelId="{84642317-E682-4C57-8CDF-8BD327A222A9}" srcId="{9A4D9674-0B00-41B9-83C9-6938E87A7332}" destId="{456049B6-4B5A-47D3-BC29-6281698F8D72}" srcOrd="2" destOrd="0" parTransId="{7820A0C1-169C-4662-BEF7-69F245BAD219}" sibTransId="{D8335C78-6D15-4965-A0D7-2B46131A5C81}"/>
    <dgm:cxn modelId="{7CD502EF-4F52-4991-8C9B-A017CEBCD3CD}" type="presParOf" srcId="{B3C2AAD8-7005-47FF-96D5-DC2B8B33E35B}" destId="{EF3E6969-64B8-4469-92C4-D39D9B535621}" srcOrd="0" destOrd="0" presId="urn:microsoft.com/office/officeart/2005/8/layout/rings+Icon"/>
    <dgm:cxn modelId="{90935E2E-E667-4A5D-8E94-712942B891FF}" type="presParOf" srcId="{B3C2AAD8-7005-47FF-96D5-DC2B8B33E35B}" destId="{2DB72358-A2FA-468C-B989-7C2D8EB8158C}" srcOrd="1" destOrd="0" presId="urn:microsoft.com/office/officeart/2005/8/layout/rings+Icon"/>
    <dgm:cxn modelId="{BEC6AFAA-DD3A-401A-930B-8C4949683F5B}" type="presParOf" srcId="{B3C2AAD8-7005-47FF-96D5-DC2B8B33E35B}" destId="{170BEC03-FF06-4D50-92AE-F45B6E8658BF}" srcOrd="2"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41A7AF-18E4-4793-9C8D-34118578F8FB}">
      <dsp:nvSpPr>
        <dsp:cNvPr id="0" name=""/>
        <dsp:cNvSpPr/>
      </dsp:nvSpPr>
      <dsp:spPr>
        <a:xfrm>
          <a:off x="4114799" y="2010352"/>
          <a:ext cx="2911251" cy="505258"/>
        </a:xfrm>
        <a:custGeom>
          <a:avLst/>
          <a:gdLst/>
          <a:ahLst/>
          <a:cxnLst/>
          <a:rect l="0" t="0" r="0" b="0"/>
          <a:pathLst>
            <a:path>
              <a:moveTo>
                <a:pt x="0" y="0"/>
              </a:moveTo>
              <a:lnTo>
                <a:pt x="0" y="252629"/>
              </a:lnTo>
              <a:lnTo>
                <a:pt x="2911251" y="252629"/>
              </a:lnTo>
              <a:lnTo>
                <a:pt x="2911251" y="5052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2EA751-FF45-42D4-97FF-53BA1F0737F4}">
      <dsp:nvSpPr>
        <dsp:cNvPr id="0" name=""/>
        <dsp:cNvSpPr/>
      </dsp:nvSpPr>
      <dsp:spPr>
        <a:xfrm>
          <a:off x="4069079" y="2010352"/>
          <a:ext cx="91440" cy="505258"/>
        </a:xfrm>
        <a:custGeom>
          <a:avLst/>
          <a:gdLst/>
          <a:ahLst/>
          <a:cxnLst/>
          <a:rect l="0" t="0" r="0" b="0"/>
          <a:pathLst>
            <a:path>
              <a:moveTo>
                <a:pt x="45720" y="0"/>
              </a:moveTo>
              <a:lnTo>
                <a:pt x="45720" y="5052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9070F9-408E-47AF-BE6D-A7EA21CDF471}">
      <dsp:nvSpPr>
        <dsp:cNvPr id="0" name=""/>
        <dsp:cNvSpPr/>
      </dsp:nvSpPr>
      <dsp:spPr>
        <a:xfrm>
          <a:off x="1203548" y="2010352"/>
          <a:ext cx="2911251" cy="505258"/>
        </a:xfrm>
        <a:custGeom>
          <a:avLst/>
          <a:gdLst/>
          <a:ahLst/>
          <a:cxnLst/>
          <a:rect l="0" t="0" r="0" b="0"/>
          <a:pathLst>
            <a:path>
              <a:moveTo>
                <a:pt x="2911251" y="0"/>
              </a:moveTo>
              <a:lnTo>
                <a:pt x="2911251" y="252629"/>
              </a:lnTo>
              <a:lnTo>
                <a:pt x="0" y="252629"/>
              </a:lnTo>
              <a:lnTo>
                <a:pt x="0" y="5052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A0C827-4A05-410E-A18D-E09602042E7F}">
      <dsp:nvSpPr>
        <dsp:cNvPr id="0" name=""/>
        <dsp:cNvSpPr/>
      </dsp:nvSpPr>
      <dsp:spPr>
        <a:xfrm>
          <a:off x="2911803" y="807355"/>
          <a:ext cx="2405992" cy="12029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IN" sz="1900" kern="1200" dirty="0" smtClean="0"/>
            <a:t>Trinity of Copyright</a:t>
          </a:r>
          <a:endParaRPr lang="en-IN" sz="1900" kern="1200" dirty="0"/>
        </a:p>
      </dsp:txBody>
      <dsp:txXfrm>
        <a:off x="2911803" y="807355"/>
        <a:ext cx="2405992" cy="1202996"/>
      </dsp:txXfrm>
    </dsp:sp>
    <dsp:sp modelId="{7D8EF176-B921-4E4D-B0B8-0DB60095E036}">
      <dsp:nvSpPr>
        <dsp:cNvPr id="0" name=""/>
        <dsp:cNvSpPr/>
      </dsp:nvSpPr>
      <dsp:spPr>
        <a:xfrm>
          <a:off x="552" y="2515610"/>
          <a:ext cx="2405992" cy="12029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IN" sz="1900" kern="1200" dirty="0" smtClean="0"/>
            <a:t>Originality</a:t>
          </a:r>
          <a:endParaRPr lang="en-IN" sz="1900" kern="1200" dirty="0"/>
        </a:p>
      </dsp:txBody>
      <dsp:txXfrm>
        <a:off x="552" y="2515610"/>
        <a:ext cx="2405992" cy="1202996"/>
      </dsp:txXfrm>
    </dsp:sp>
    <dsp:sp modelId="{E60FF7D6-839A-40AC-9F70-19E9563137A5}">
      <dsp:nvSpPr>
        <dsp:cNvPr id="0" name=""/>
        <dsp:cNvSpPr/>
      </dsp:nvSpPr>
      <dsp:spPr>
        <a:xfrm>
          <a:off x="2911803" y="2515610"/>
          <a:ext cx="2405992" cy="12029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IN" sz="1900" kern="1200" dirty="0" smtClean="0"/>
            <a:t>Expression Not Idea/Fact/Functionality</a:t>
          </a:r>
          <a:endParaRPr lang="en-IN" sz="1900" kern="1200" dirty="0"/>
        </a:p>
      </dsp:txBody>
      <dsp:txXfrm>
        <a:off x="2911803" y="2515610"/>
        <a:ext cx="2405992" cy="1202996"/>
      </dsp:txXfrm>
    </dsp:sp>
    <dsp:sp modelId="{10EE805A-502E-4A08-8F1E-81336DF9677C}">
      <dsp:nvSpPr>
        <dsp:cNvPr id="0" name=""/>
        <dsp:cNvSpPr/>
      </dsp:nvSpPr>
      <dsp:spPr>
        <a:xfrm>
          <a:off x="5823054" y="2515610"/>
          <a:ext cx="2405992" cy="12029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IN" sz="1900" kern="1200" dirty="0" smtClean="0"/>
            <a:t>Fixation</a:t>
          </a:r>
          <a:endParaRPr lang="en-IN" sz="1900" kern="1200" dirty="0"/>
        </a:p>
      </dsp:txBody>
      <dsp:txXfrm>
        <a:off x="5823054" y="2515610"/>
        <a:ext cx="2405992" cy="12029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5202DE-C58E-4E56-9E33-AB56E04984A8}">
      <dsp:nvSpPr>
        <dsp:cNvPr id="0" name=""/>
        <dsp:cNvSpPr/>
      </dsp:nvSpPr>
      <dsp:spPr>
        <a:xfrm>
          <a:off x="2915906" y="1378467"/>
          <a:ext cx="1690324" cy="852634"/>
        </a:xfrm>
        <a:custGeom>
          <a:avLst/>
          <a:gdLst/>
          <a:ahLst/>
          <a:cxnLst/>
          <a:rect l="0" t="0" r="0" b="0"/>
          <a:pathLst>
            <a:path>
              <a:moveTo>
                <a:pt x="0" y="0"/>
              </a:moveTo>
              <a:lnTo>
                <a:pt x="0" y="626798"/>
              </a:lnTo>
              <a:lnTo>
                <a:pt x="1690324" y="626798"/>
              </a:lnTo>
              <a:lnTo>
                <a:pt x="1690324" y="8526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1EBEDB-26C7-4A0C-A6A2-CDCDB9A9FECE}">
      <dsp:nvSpPr>
        <dsp:cNvPr id="0" name=""/>
        <dsp:cNvSpPr/>
      </dsp:nvSpPr>
      <dsp:spPr>
        <a:xfrm>
          <a:off x="1422796" y="1378467"/>
          <a:ext cx="1493109" cy="879368"/>
        </a:xfrm>
        <a:custGeom>
          <a:avLst/>
          <a:gdLst/>
          <a:ahLst/>
          <a:cxnLst/>
          <a:rect l="0" t="0" r="0" b="0"/>
          <a:pathLst>
            <a:path>
              <a:moveTo>
                <a:pt x="1493109" y="0"/>
              </a:moveTo>
              <a:lnTo>
                <a:pt x="1493109" y="653532"/>
              </a:lnTo>
              <a:lnTo>
                <a:pt x="0" y="653532"/>
              </a:lnTo>
              <a:lnTo>
                <a:pt x="0" y="8793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C233A9-DA6F-4F69-B8EE-018FAEADF084}">
      <dsp:nvSpPr>
        <dsp:cNvPr id="0" name=""/>
        <dsp:cNvSpPr/>
      </dsp:nvSpPr>
      <dsp:spPr>
        <a:xfrm>
          <a:off x="1697003" y="-169538"/>
          <a:ext cx="2437804" cy="15480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5E2777-4F95-4A76-8BF3-8884B188AAA3}">
      <dsp:nvSpPr>
        <dsp:cNvPr id="0" name=""/>
        <dsp:cNvSpPr/>
      </dsp:nvSpPr>
      <dsp:spPr>
        <a:xfrm>
          <a:off x="1967871" y="87784"/>
          <a:ext cx="2437804" cy="154800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IN" sz="2200" kern="1200" dirty="0" smtClean="0"/>
            <a:t>Originality</a:t>
          </a:r>
        </a:p>
        <a:p>
          <a:pPr lvl="0" algn="ctr" defTabSz="977900">
            <a:lnSpc>
              <a:spcPct val="90000"/>
            </a:lnSpc>
            <a:spcBef>
              <a:spcPct val="0"/>
            </a:spcBef>
            <a:spcAft>
              <a:spcPct val="35000"/>
            </a:spcAft>
          </a:pPr>
          <a:r>
            <a:rPr lang="en-IN" sz="2200" kern="1200" dirty="0" smtClean="0"/>
            <a:t>Meaning </a:t>
          </a:r>
          <a:endParaRPr lang="en-IN" sz="2200" kern="1200" dirty="0"/>
        </a:p>
      </dsp:txBody>
      <dsp:txXfrm>
        <a:off x="2013211" y="133124"/>
        <a:ext cx="2347124" cy="1457325"/>
      </dsp:txXfrm>
    </dsp:sp>
    <dsp:sp modelId="{89090D1B-6A47-4FCE-92B4-B6A01B2636BA}">
      <dsp:nvSpPr>
        <dsp:cNvPr id="0" name=""/>
        <dsp:cNvSpPr/>
      </dsp:nvSpPr>
      <dsp:spPr>
        <a:xfrm>
          <a:off x="203894" y="2257835"/>
          <a:ext cx="2437804" cy="15480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F392B4-81A7-4E5B-B3DE-511468404BDD}">
      <dsp:nvSpPr>
        <dsp:cNvPr id="0" name=""/>
        <dsp:cNvSpPr/>
      </dsp:nvSpPr>
      <dsp:spPr>
        <a:xfrm>
          <a:off x="474761" y="2515159"/>
          <a:ext cx="2437804" cy="154800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IN" sz="2200" kern="1200" dirty="0" smtClean="0"/>
            <a:t>Non-Copying (Independent Creation/ Must be authored)  </a:t>
          </a:r>
          <a:endParaRPr lang="en-IN" sz="2200" kern="1200" dirty="0"/>
        </a:p>
      </dsp:txBody>
      <dsp:txXfrm>
        <a:off x="520101" y="2560499"/>
        <a:ext cx="2347124" cy="1457325"/>
      </dsp:txXfrm>
    </dsp:sp>
    <dsp:sp modelId="{D5690770-2655-4998-997A-1E81EC2D8178}">
      <dsp:nvSpPr>
        <dsp:cNvPr id="0" name=""/>
        <dsp:cNvSpPr/>
      </dsp:nvSpPr>
      <dsp:spPr>
        <a:xfrm>
          <a:off x="3387328" y="2231101"/>
          <a:ext cx="2437804" cy="15480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264051-AB2B-4F44-B26C-4A26468D9CBD}">
      <dsp:nvSpPr>
        <dsp:cNvPr id="0" name=""/>
        <dsp:cNvSpPr/>
      </dsp:nvSpPr>
      <dsp:spPr>
        <a:xfrm>
          <a:off x="3658195" y="2488425"/>
          <a:ext cx="2437804" cy="154800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IN" sz="2200" kern="1200" dirty="0" smtClean="0"/>
            <a:t>Threshold</a:t>
          </a:r>
        </a:p>
        <a:p>
          <a:pPr lvl="0" algn="ctr" defTabSz="977900">
            <a:lnSpc>
              <a:spcPct val="90000"/>
            </a:lnSpc>
            <a:spcBef>
              <a:spcPct val="0"/>
            </a:spcBef>
            <a:spcAft>
              <a:spcPct val="35000"/>
            </a:spcAft>
          </a:pPr>
          <a:r>
            <a:rPr lang="en-IN" sz="2200" kern="1200" smtClean="0"/>
            <a:t>of Varied </a:t>
          </a:r>
          <a:r>
            <a:rPr lang="en-IN" sz="2200" kern="1200" dirty="0" smtClean="0"/>
            <a:t>Degrees </a:t>
          </a:r>
          <a:endParaRPr lang="en-IN" sz="2200" kern="1200" dirty="0"/>
        </a:p>
      </dsp:txBody>
      <dsp:txXfrm>
        <a:off x="3703535" y="2533765"/>
        <a:ext cx="2347124" cy="14573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3E6969-64B8-4469-92C4-D39D9B535621}">
      <dsp:nvSpPr>
        <dsp:cNvPr id="0" name=""/>
        <dsp:cNvSpPr/>
      </dsp:nvSpPr>
      <dsp:spPr>
        <a:xfrm>
          <a:off x="298381" y="1011757"/>
          <a:ext cx="2715163" cy="2715124"/>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N" sz="2000" kern="1200" dirty="0" smtClean="0"/>
            <a:t>Modicum of Creativity</a:t>
          </a:r>
          <a:endParaRPr lang="en-IN" sz="2000" kern="1200" dirty="0"/>
        </a:p>
      </dsp:txBody>
      <dsp:txXfrm>
        <a:off x="696007" y="1409378"/>
        <a:ext cx="1919911" cy="1919882"/>
      </dsp:txXfrm>
    </dsp:sp>
    <dsp:sp modelId="{2DB72358-A2FA-468C-B989-7C2D8EB8158C}">
      <dsp:nvSpPr>
        <dsp:cNvPr id="0" name=""/>
        <dsp:cNvSpPr/>
      </dsp:nvSpPr>
      <dsp:spPr>
        <a:xfrm>
          <a:off x="2602628" y="1803839"/>
          <a:ext cx="2715163" cy="1432961"/>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N" sz="2000" kern="1200" dirty="0" smtClean="0"/>
            <a:t>Non-Trivial, Non-Mechanical Skill and Judgement</a:t>
          </a:r>
          <a:endParaRPr lang="en-IN" sz="2000" kern="1200" dirty="0"/>
        </a:p>
      </dsp:txBody>
      <dsp:txXfrm>
        <a:off x="3000254" y="2013691"/>
        <a:ext cx="1919911" cy="1013257"/>
      </dsp:txXfrm>
    </dsp:sp>
    <dsp:sp modelId="{170BEC03-FF06-4D50-92AE-F45B6E8658BF}">
      <dsp:nvSpPr>
        <dsp:cNvPr id="0" name=""/>
        <dsp:cNvSpPr/>
      </dsp:nvSpPr>
      <dsp:spPr>
        <a:xfrm>
          <a:off x="4906879" y="1011757"/>
          <a:ext cx="2715163" cy="2715124"/>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N" sz="2000" kern="1200" dirty="0" smtClean="0"/>
            <a:t>Sweat of the Brow </a:t>
          </a:r>
          <a:endParaRPr lang="en-IN" sz="2000" kern="1200" dirty="0"/>
        </a:p>
      </dsp:txBody>
      <dsp:txXfrm>
        <a:off x="5304505" y="1409378"/>
        <a:ext cx="1919911" cy="191988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2240D1-ECC3-43E4-AA3C-05D925E41CC9}" type="datetimeFigureOut">
              <a:rPr lang="en-IN" smtClean="0"/>
              <a:t>07-09-2019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1B2371-729D-4A42-BDA9-06952A892C98}" type="slidenum">
              <a:rPr lang="en-IN" smtClean="0"/>
              <a:t>‹#›</a:t>
            </a:fld>
            <a:endParaRPr lang="en-IN"/>
          </a:p>
        </p:txBody>
      </p:sp>
    </p:spTree>
    <p:extLst>
      <p:ext uri="{BB962C8B-B14F-4D97-AF65-F5344CB8AC3E}">
        <p14:creationId xmlns:p14="http://schemas.microsoft.com/office/powerpoint/2010/main" val="2168070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DD5116B-2286-4E68-A252-AD3ECB78C20F}" type="slidenum">
              <a:rPr lang="en-IN" smtClean="0"/>
              <a:t>43</a:t>
            </a:fld>
            <a:endParaRPr lang="en-IN"/>
          </a:p>
        </p:txBody>
      </p:sp>
    </p:spTree>
    <p:extLst>
      <p:ext uri="{BB962C8B-B14F-4D97-AF65-F5344CB8AC3E}">
        <p14:creationId xmlns:p14="http://schemas.microsoft.com/office/powerpoint/2010/main" val="3343330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3E82B335-9628-4EF2-B3A7-B5E745E87401}" type="slidenum">
              <a:rPr lang="en-US" smtClean="0"/>
              <a:pPr/>
              <a:t>47</a:t>
            </a:fld>
            <a:endParaRPr lang="en-US"/>
          </a:p>
        </p:txBody>
      </p:sp>
    </p:spTree>
    <p:extLst>
      <p:ext uri="{BB962C8B-B14F-4D97-AF65-F5344CB8AC3E}">
        <p14:creationId xmlns:p14="http://schemas.microsoft.com/office/powerpoint/2010/main" val="305155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8C6F5BD-BB64-406C-881F-A176BA8554B7}" type="datetimeFigureOut">
              <a:rPr lang="en-IN" smtClean="0"/>
              <a:t>07-09-2019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BD3F7E-53C8-43BA-A670-E4B87972C93E}" type="slidenum">
              <a:rPr lang="en-IN" smtClean="0"/>
              <a:t>‹#›</a:t>
            </a:fld>
            <a:endParaRPr lang="en-IN"/>
          </a:p>
        </p:txBody>
      </p:sp>
    </p:spTree>
    <p:extLst>
      <p:ext uri="{BB962C8B-B14F-4D97-AF65-F5344CB8AC3E}">
        <p14:creationId xmlns:p14="http://schemas.microsoft.com/office/powerpoint/2010/main" val="557599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8C6F5BD-BB64-406C-881F-A176BA8554B7}" type="datetimeFigureOut">
              <a:rPr lang="en-IN" smtClean="0"/>
              <a:t>07-09-2019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BD3F7E-53C8-43BA-A670-E4B87972C93E}" type="slidenum">
              <a:rPr lang="en-IN" smtClean="0"/>
              <a:t>‹#›</a:t>
            </a:fld>
            <a:endParaRPr lang="en-IN"/>
          </a:p>
        </p:txBody>
      </p:sp>
    </p:spTree>
    <p:extLst>
      <p:ext uri="{BB962C8B-B14F-4D97-AF65-F5344CB8AC3E}">
        <p14:creationId xmlns:p14="http://schemas.microsoft.com/office/powerpoint/2010/main" val="776624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8C6F5BD-BB64-406C-881F-A176BA8554B7}" type="datetimeFigureOut">
              <a:rPr lang="en-IN" smtClean="0"/>
              <a:t>07-09-2019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BD3F7E-53C8-43BA-A670-E4B87972C93E}" type="slidenum">
              <a:rPr lang="en-IN" smtClean="0"/>
              <a:t>‹#›</a:t>
            </a:fld>
            <a:endParaRPr lang="en-IN"/>
          </a:p>
        </p:txBody>
      </p:sp>
    </p:spTree>
    <p:extLst>
      <p:ext uri="{BB962C8B-B14F-4D97-AF65-F5344CB8AC3E}">
        <p14:creationId xmlns:p14="http://schemas.microsoft.com/office/powerpoint/2010/main" val="2711952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8C6F5BD-BB64-406C-881F-A176BA8554B7}" type="datetimeFigureOut">
              <a:rPr lang="en-IN" smtClean="0"/>
              <a:t>07-09-2019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BD3F7E-53C8-43BA-A670-E4B87972C93E}" type="slidenum">
              <a:rPr lang="en-IN" smtClean="0"/>
              <a:t>‹#›</a:t>
            </a:fld>
            <a:endParaRPr lang="en-IN"/>
          </a:p>
        </p:txBody>
      </p:sp>
    </p:spTree>
    <p:extLst>
      <p:ext uri="{BB962C8B-B14F-4D97-AF65-F5344CB8AC3E}">
        <p14:creationId xmlns:p14="http://schemas.microsoft.com/office/powerpoint/2010/main" val="2541823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C6F5BD-BB64-406C-881F-A176BA8554B7}" type="datetimeFigureOut">
              <a:rPr lang="en-IN" smtClean="0"/>
              <a:t>07-09-2019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BD3F7E-53C8-43BA-A670-E4B87972C93E}" type="slidenum">
              <a:rPr lang="en-IN" smtClean="0"/>
              <a:t>‹#›</a:t>
            </a:fld>
            <a:endParaRPr lang="en-IN"/>
          </a:p>
        </p:txBody>
      </p:sp>
    </p:spTree>
    <p:extLst>
      <p:ext uri="{BB962C8B-B14F-4D97-AF65-F5344CB8AC3E}">
        <p14:creationId xmlns:p14="http://schemas.microsoft.com/office/powerpoint/2010/main" val="2590672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8C6F5BD-BB64-406C-881F-A176BA8554B7}" type="datetimeFigureOut">
              <a:rPr lang="en-IN" smtClean="0"/>
              <a:t>07-09-2019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7BD3F7E-53C8-43BA-A670-E4B87972C93E}" type="slidenum">
              <a:rPr lang="en-IN" smtClean="0"/>
              <a:t>‹#›</a:t>
            </a:fld>
            <a:endParaRPr lang="en-IN"/>
          </a:p>
        </p:txBody>
      </p:sp>
    </p:spTree>
    <p:extLst>
      <p:ext uri="{BB962C8B-B14F-4D97-AF65-F5344CB8AC3E}">
        <p14:creationId xmlns:p14="http://schemas.microsoft.com/office/powerpoint/2010/main" val="1282426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8C6F5BD-BB64-406C-881F-A176BA8554B7}" type="datetimeFigureOut">
              <a:rPr lang="en-IN" smtClean="0"/>
              <a:t>07-09-2019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7BD3F7E-53C8-43BA-A670-E4B87972C93E}" type="slidenum">
              <a:rPr lang="en-IN" smtClean="0"/>
              <a:t>‹#›</a:t>
            </a:fld>
            <a:endParaRPr lang="en-IN"/>
          </a:p>
        </p:txBody>
      </p:sp>
    </p:spTree>
    <p:extLst>
      <p:ext uri="{BB962C8B-B14F-4D97-AF65-F5344CB8AC3E}">
        <p14:creationId xmlns:p14="http://schemas.microsoft.com/office/powerpoint/2010/main" val="3642159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8C6F5BD-BB64-406C-881F-A176BA8554B7}" type="datetimeFigureOut">
              <a:rPr lang="en-IN" smtClean="0"/>
              <a:t>07-09-2019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7BD3F7E-53C8-43BA-A670-E4B87972C93E}" type="slidenum">
              <a:rPr lang="en-IN" smtClean="0"/>
              <a:t>‹#›</a:t>
            </a:fld>
            <a:endParaRPr lang="en-IN"/>
          </a:p>
        </p:txBody>
      </p:sp>
    </p:spTree>
    <p:extLst>
      <p:ext uri="{BB962C8B-B14F-4D97-AF65-F5344CB8AC3E}">
        <p14:creationId xmlns:p14="http://schemas.microsoft.com/office/powerpoint/2010/main" val="34896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C6F5BD-BB64-406C-881F-A176BA8554B7}" type="datetimeFigureOut">
              <a:rPr lang="en-IN" smtClean="0"/>
              <a:t>07-09-2019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7BD3F7E-53C8-43BA-A670-E4B87972C93E}" type="slidenum">
              <a:rPr lang="en-IN" smtClean="0"/>
              <a:t>‹#›</a:t>
            </a:fld>
            <a:endParaRPr lang="en-IN"/>
          </a:p>
        </p:txBody>
      </p:sp>
    </p:spTree>
    <p:extLst>
      <p:ext uri="{BB962C8B-B14F-4D97-AF65-F5344CB8AC3E}">
        <p14:creationId xmlns:p14="http://schemas.microsoft.com/office/powerpoint/2010/main" val="157515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C6F5BD-BB64-406C-881F-A176BA8554B7}" type="datetimeFigureOut">
              <a:rPr lang="en-IN" smtClean="0"/>
              <a:t>07-09-2019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7BD3F7E-53C8-43BA-A670-E4B87972C93E}" type="slidenum">
              <a:rPr lang="en-IN" smtClean="0"/>
              <a:t>‹#›</a:t>
            </a:fld>
            <a:endParaRPr lang="en-IN"/>
          </a:p>
        </p:txBody>
      </p:sp>
    </p:spTree>
    <p:extLst>
      <p:ext uri="{BB962C8B-B14F-4D97-AF65-F5344CB8AC3E}">
        <p14:creationId xmlns:p14="http://schemas.microsoft.com/office/powerpoint/2010/main" val="639282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C6F5BD-BB64-406C-881F-A176BA8554B7}" type="datetimeFigureOut">
              <a:rPr lang="en-IN" smtClean="0"/>
              <a:t>07-09-2019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7BD3F7E-53C8-43BA-A670-E4B87972C93E}" type="slidenum">
              <a:rPr lang="en-IN" smtClean="0"/>
              <a:t>‹#›</a:t>
            </a:fld>
            <a:endParaRPr lang="en-IN"/>
          </a:p>
        </p:txBody>
      </p:sp>
    </p:spTree>
    <p:extLst>
      <p:ext uri="{BB962C8B-B14F-4D97-AF65-F5344CB8AC3E}">
        <p14:creationId xmlns:p14="http://schemas.microsoft.com/office/powerpoint/2010/main" val="2708949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C6F5BD-BB64-406C-881F-A176BA8554B7}" type="datetimeFigureOut">
              <a:rPr lang="en-IN" smtClean="0"/>
              <a:t>07-09-2019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BD3F7E-53C8-43BA-A670-E4B87972C93E}" type="slidenum">
              <a:rPr lang="en-IN" smtClean="0"/>
              <a:t>‹#›</a:t>
            </a:fld>
            <a:endParaRPr lang="en-IN"/>
          </a:p>
        </p:txBody>
      </p:sp>
    </p:spTree>
    <p:extLst>
      <p:ext uri="{BB962C8B-B14F-4D97-AF65-F5344CB8AC3E}">
        <p14:creationId xmlns:p14="http://schemas.microsoft.com/office/powerpoint/2010/main" val="403737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1"/>
            <a:ext cx="7772400" cy="2000250"/>
          </a:xfrm>
        </p:spPr>
        <p:txBody>
          <a:bodyPr>
            <a:normAutofit fontScale="90000"/>
          </a:bodyPr>
          <a:lstStyle/>
          <a:p>
            <a:r>
              <a:rPr lang="en-IN" b="1" dirty="0" smtClean="0"/>
              <a:t>Entitlements of Libraries, </a:t>
            </a:r>
            <a:r>
              <a:rPr lang="en-IN" b="1" dirty="0" err="1" smtClean="0"/>
              <a:t>Archieves</a:t>
            </a:r>
            <a:r>
              <a:rPr lang="en-IN" b="1" dirty="0" smtClean="0"/>
              <a:t> </a:t>
            </a:r>
            <a:r>
              <a:rPr lang="en-IN" b="1" dirty="0" smtClean="0"/>
              <a:t>and Museums - Looking Through the Copyright Lens</a:t>
            </a:r>
            <a:endParaRPr lang="en-IN" b="1" dirty="0"/>
          </a:p>
        </p:txBody>
      </p:sp>
      <p:sp>
        <p:nvSpPr>
          <p:cNvPr id="3" name="Subtitle 2"/>
          <p:cNvSpPr>
            <a:spLocks noGrp="1"/>
          </p:cNvSpPr>
          <p:nvPr>
            <p:ph type="subTitle" idx="1"/>
          </p:nvPr>
        </p:nvSpPr>
        <p:spPr>
          <a:xfrm>
            <a:off x="1066800" y="3886200"/>
            <a:ext cx="7162800" cy="1752600"/>
          </a:xfrm>
        </p:spPr>
        <p:txBody>
          <a:bodyPr/>
          <a:lstStyle/>
          <a:p>
            <a:pPr>
              <a:spcBef>
                <a:spcPts val="0"/>
              </a:spcBef>
            </a:pPr>
            <a:r>
              <a:rPr lang="en-IN" b="1" dirty="0" err="1" smtClean="0">
                <a:solidFill>
                  <a:schemeClr val="tx1"/>
                </a:solidFill>
              </a:rPr>
              <a:t>Prof.</a:t>
            </a:r>
            <a:r>
              <a:rPr lang="en-IN" b="1" dirty="0" smtClean="0">
                <a:solidFill>
                  <a:schemeClr val="tx1"/>
                </a:solidFill>
              </a:rPr>
              <a:t> </a:t>
            </a:r>
            <a:r>
              <a:rPr lang="en-IN" b="1" dirty="0" err="1" smtClean="0">
                <a:solidFill>
                  <a:schemeClr val="tx1"/>
                </a:solidFill>
              </a:rPr>
              <a:t>Prabuddha</a:t>
            </a:r>
            <a:r>
              <a:rPr lang="en-IN" b="1" dirty="0" smtClean="0">
                <a:solidFill>
                  <a:schemeClr val="tx1"/>
                </a:solidFill>
              </a:rPr>
              <a:t> </a:t>
            </a:r>
            <a:r>
              <a:rPr lang="en-IN" b="1" dirty="0" err="1" smtClean="0">
                <a:solidFill>
                  <a:schemeClr val="tx1"/>
                </a:solidFill>
              </a:rPr>
              <a:t>Ganguli</a:t>
            </a:r>
            <a:endParaRPr lang="en-IN" b="1" dirty="0" smtClean="0">
              <a:solidFill>
                <a:schemeClr val="tx1"/>
              </a:solidFill>
            </a:endParaRPr>
          </a:p>
          <a:p>
            <a:pPr>
              <a:spcBef>
                <a:spcPts val="0"/>
              </a:spcBef>
            </a:pPr>
            <a:r>
              <a:rPr lang="en-IN" b="1" dirty="0" smtClean="0">
                <a:solidFill>
                  <a:schemeClr val="tx1"/>
                </a:solidFill>
              </a:rPr>
              <a:t>&amp;</a:t>
            </a:r>
          </a:p>
          <a:p>
            <a:pPr>
              <a:spcBef>
                <a:spcPts val="0"/>
              </a:spcBef>
            </a:pPr>
            <a:r>
              <a:rPr lang="en-IN" b="1" dirty="0" smtClean="0">
                <a:solidFill>
                  <a:schemeClr val="tx1"/>
                </a:solidFill>
              </a:rPr>
              <a:t>S. </a:t>
            </a:r>
            <a:r>
              <a:rPr lang="en-IN" b="1" dirty="0" err="1" smtClean="0">
                <a:solidFill>
                  <a:schemeClr val="tx1"/>
                </a:solidFill>
              </a:rPr>
              <a:t>Matilal</a:t>
            </a:r>
            <a:endParaRPr lang="en-IN" b="1" dirty="0" smtClean="0">
              <a:solidFill>
                <a:schemeClr val="tx1"/>
              </a:solidFill>
            </a:endParaRPr>
          </a:p>
          <a:p>
            <a:endParaRPr lang="en-IN" dirty="0">
              <a:solidFill>
                <a:schemeClr val="tx1"/>
              </a:solidFill>
            </a:endParaRPr>
          </a:p>
        </p:txBody>
      </p:sp>
    </p:spTree>
    <p:extLst>
      <p:ext uri="{BB962C8B-B14F-4D97-AF65-F5344CB8AC3E}">
        <p14:creationId xmlns:p14="http://schemas.microsoft.com/office/powerpoint/2010/main" val="4283091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
            </a:r>
            <a:br>
              <a:rPr lang="en-US" sz="3100" dirty="0" smtClean="0"/>
            </a:br>
            <a:r>
              <a:rPr lang="en-US" sz="3100" dirty="0" smtClean="0"/>
              <a:t>Section 107 of the U.S. Copyright Act, 1976</a:t>
            </a:r>
            <a:br>
              <a:rPr lang="en-US" sz="3100" dirty="0" smtClean="0"/>
            </a:br>
            <a:r>
              <a:rPr lang="en-US" sz="3100" dirty="0" smtClean="0"/>
              <a:t> Limitations on exclusive rights: Fair use </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55000" lnSpcReduction="20000"/>
          </a:bodyPr>
          <a:lstStyle/>
          <a:p>
            <a:pPr marL="0" indent="0" algn="just">
              <a:lnSpc>
                <a:spcPct val="120000"/>
              </a:lnSpc>
              <a:spcBef>
                <a:spcPts val="0"/>
              </a:spcBef>
              <a:buNone/>
            </a:pPr>
            <a:r>
              <a:rPr lang="en-US" dirty="0" smtClean="0"/>
              <a:t>Notwithstanding the provisions of sections 106 and 106A, the fair use of a copyrighted work, including such use by reproduction in copies or </a:t>
            </a:r>
            <a:r>
              <a:rPr lang="en-US" dirty="0" err="1" smtClean="0"/>
              <a:t>phonorecords</a:t>
            </a:r>
            <a:r>
              <a:rPr lang="en-US" dirty="0" smtClean="0"/>
              <a:t> or by any other means specified by that section, for purposes </a:t>
            </a:r>
            <a:r>
              <a:rPr lang="en-US" dirty="0" smtClean="0">
                <a:solidFill>
                  <a:srgbClr val="7030A0"/>
                </a:solidFill>
              </a:rPr>
              <a:t>such as </a:t>
            </a:r>
            <a:r>
              <a:rPr lang="en-US" dirty="0" smtClean="0">
                <a:solidFill>
                  <a:srgbClr val="FF0000"/>
                </a:solidFill>
              </a:rPr>
              <a:t>criticism, comment, news reporting, teaching (including multiple copies for classroom use), scholarship, or research, is not an infringement of copyright.</a:t>
            </a:r>
            <a:r>
              <a:rPr lang="en-US" dirty="0" smtClean="0"/>
              <a:t> In determining whether the use made of a work in any particular case is a fair use the factors to be considered shall include— </a:t>
            </a:r>
          </a:p>
          <a:p>
            <a:pPr marL="0" indent="0" algn="just">
              <a:lnSpc>
                <a:spcPct val="120000"/>
              </a:lnSpc>
              <a:spcBef>
                <a:spcPts val="0"/>
              </a:spcBef>
              <a:buNone/>
            </a:pPr>
            <a:r>
              <a:rPr lang="en-US" dirty="0" smtClean="0"/>
              <a:t>(1) </a:t>
            </a:r>
            <a:r>
              <a:rPr lang="en-US" dirty="0" smtClean="0">
                <a:solidFill>
                  <a:srgbClr val="00B050"/>
                </a:solidFill>
              </a:rPr>
              <a:t>the purpose and character of the use</a:t>
            </a:r>
            <a:r>
              <a:rPr lang="en-US" dirty="0" smtClean="0"/>
              <a:t>, including whether such use is of a commercial nature or is for nonprofit educational purposes;</a:t>
            </a:r>
          </a:p>
          <a:p>
            <a:pPr marL="0" indent="0" algn="just">
              <a:lnSpc>
                <a:spcPct val="120000"/>
              </a:lnSpc>
              <a:spcBef>
                <a:spcPts val="0"/>
              </a:spcBef>
              <a:buNone/>
            </a:pPr>
            <a:r>
              <a:rPr lang="en-US" dirty="0" smtClean="0"/>
              <a:t>(2) </a:t>
            </a:r>
            <a:r>
              <a:rPr lang="en-US" dirty="0" smtClean="0">
                <a:solidFill>
                  <a:srgbClr val="00B050"/>
                </a:solidFill>
              </a:rPr>
              <a:t>the nature of the copyrighted work</a:t>
            </a:r>
            <a:r>
              <a:rPr lang="en-US" dirty="0" smtClean="0"/>
              <a:t>;</a:t>
            </a:r>
          </a:p>
          <a:p>
            <a:pPr marL="0" indent="0" algn="just">
              <a:lnSpc>
                <a:spcPct val="120000"/>
              </a:lnSpc>
              <a:spcBef>
                <a:spcPts val="0"/>
              </a:spcBef>
              <a:buNone/>
            </a:pPr>
            <a:r>
              <a:rPr lang="en-US" dirty="0" smtClean="0"/>
              <a:t>(3) </a:t>
            </a:r>
            <a:r>
              <a:rPr lang="en-US" dirty="0" smtClean="0">
                <a:solidFill>
                  <a:srgbClr val="00B050"/>
                </a:solidFill>
              </a:rPr>
              <a:t>the amount and substantiality of the portion used </a:t>
            </a:r>
            <a:r>
              <a:rPr lang="en-US" dirty="0" smtClean="0"/>
              <a:t>in relation to the copyrighted work as a whole; and</a:t>
            </a:r>
          </a:p>
          <a:p>
            <a:pPr marL="0" indent="0" algn="just">
              <a:lnSpc>
                <a:spcPct val="120000"/>
              </a:lnSpc>
              <a:spcBef>
                <a:spcPts val="0"/>
              </a:spcBef>
              <a:buNone/>
            </a:pPr>
            <a:r>
              <a:rPr lang="en-US" dirty="0" smtClean="0"/>
              <a:t>(4) </a:t>
            </a:r>
            <a:r>
              <a:rPr lang="en-US" dirty="0" smtClean="0">
                <a:solidFill>
                  <a:srgbClr val="00B050"/>
                </a:solidFill>
              </a:rPr>
              <a:t>the effect of the use upon the potential market </a:t>
            </a:r>
            <a:r>
              <a:rPr lang="en-US" dirty="0" smtClean="0"/>
              <a:t>for or value of the copyrighted work.</a:t>
            </a:r>
          </a:p>
          <a:p>
            <a:pPr marL="0" indent="0" algn="just">
              <a:lnSpc>
                <a:spcPct val="120000"/>
              </a:lnSpc>
              <a:spcBef>
                <a:spcPts val="0"/>
              </a:spcBef>
              <a:buNone/>
            </a:pPr>
            <a:r>
              <a:rPr lang="en-US" dirty="0" smtClean="0"/>
              <a:t>The fact that a work is unpublished shall not itself bar a finding of fair use if such finding is made upon consideration of all the above factors.</a:t>
            </a:r>
          </a:p>
          <a:p>
            <a:endParaRPr lang="en-US" dirty="0"/>
          </a:p>
        </p:txBody>
      </p:sp>
    </p:spTree>
    <p:extLst>
      <p:ext uri="{BB962C8B-B14F-4D97-AF65-F5344CB8AC3E}">
        <p14:creationId xmlns:p14="http://schemas.microsoft.com/office/powerpoint/2010/main" val="2106761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Purposes such as (not exhaustive)</a:t>
            </a:r>
            <a:endParaRPr lang="en-US" dirty="0"/>
          </a:p>
        </p:txBody>
      </p:sp>
      <p:sp>
        <p:nvSpPr>
          <p:cNvPr id="3" name="Content Placeholder 2"/>
          <p:cNvSpPr>
            <a:spLocks noGrp="1"/>
          </p:cNvSpPr>
          <p:nvPr>
            <p:ph idx="1"/>
          </p:nvPr>
        </p:nvSpPr>
        <p:spPr/>
        <p:txBody>
          <a:bodyPr/>
          <a:lstStyle/>
          <a:p>
            <a:r>
              <a:rPr lang="en-US" dirty="0" smtClean="0">
                <a:solidFill>
                  <a:srgbClr val="FF0000"/>
                </a:solidFill>
              </a:rPr>
              <a:t>Criticism</a:t>
            </a:r>
          </a:p>
          <a:p>
            <a:r>
              <a:rPr lang="en-US" dirty="0" smtClean="0">
                <a:solidFill>
                  <a:srgbClr val="FF0000"/>
                </a:solidFill>
              </a:rPr>
              <a:t>Comment</a:t>
            </a:r>
          </a:p>
          <a:p>
            <a:r>
              <a:rPr lang="en-US" dirty="0" smtClean="0">
                <a:solidFill>
                  <a:srgbClr val="FF0000"/>
                </a:solidFill>
              </a:rPr>
              <a:t> News reporting</a:t>
            </a:r>
          </a:p>
          <a:p>
            <a:r>
              <a:rPr lang="en-US" dirty="0" smtClean="0">
                <a:solidFill>
                  <a:srgbClr val="FF0000"/>
                </a:solidFill>
              </a:rPr>
              <a:t>Teaching (including multiple copies for classroom use)</a:t>
            </a:r>
          </a:p>
          <a:p>
            <a:r>
              <a:rPr lang="en-US" dirty="0" smtClean="0">
                <a:solidFill>
                  <a:srgbClr val="FF0000"/>
                </a:solidFill>
              </a:rPr>
              <a:t>Scholarship</a:t>
            </a:r>
          </a:p>
          <a:p>
            <a:r>
              <a:rPr lang="en-US" dirty="0" smtClean="0">
                <a:solidFill>
                  <a:srgbClr val="FF0000"/>
                </a:solidFill>
              </a:rPr>
              <a:t>Research</a:t>
            </a:r>
            <a:endParaRPr lang="en-US" dirty="0"/>
          </a:p>
        </p:txBody>
      </p:sp>
    </p:spTree>
    <p:extLst>
      <p:ext uri="{BB962C8B-B14F-4D97-AF65-F5344CB8AC3E}">
        <p14:creationId xmlns:p14="http://schemas.microsoft.com/office/powerpoint/2010/main" val="1118768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200" dirty="0" smtClean="0"/>
              <a:t>The four factors that the U.S. courts take into account in determining fair use</a:t>
            </a:r>
            <a:endParaRPr lang="en-US" sz="3200" dirty="0"/>
          </a:p>
        </p:txBody>
      </p:sp>
      <p:sp>
        <p:nvSpPr>
          <p:cNvPr id="3" name="Content Placeholder 2"/>
          <p:cNvSpPr>
            <a:spLocks noGrp="1"/>
          </p:cNvSpPr>
          <p:nvPr>
            <p:ph idx="1"/>
          </p:nvPr>
        </p:nvSpPr>
        <p:spPr/>
        <p:txBody>
          <a:bodyPr/>
          <a:lstStyle/>
          <a:p>
            <a:r>
              <a:rPr lang="en-US" dirty="0" smtClean="0"/>
              <a:t>Purpose and character of use</a:t>
            </a:r>
          </a:p>
          <a:p>
            <a:r>
              <a:rPr lang="en-US" dirty="0" smtClean="0"/>
              <a:t>Nature of the copyrighted work</a:t>
            </a:r>
          </a:p>
          <a:p>
            <a:r>
              <a:rPr lang="en-US" dirty="0" smtClean="0"/>
              <a:t>Amount and substantiality of the portion taken</a:t>
            </a:r>
          </a:p>
          <a:p>
            <a:r>
              <a:rPr lang="en-US" dirty="0" smtClean="0"/>
              <a:t>The effect of the use upon the potential market</a:t>
            </a:r>
            <a:endParaRPr lang="en-US" dirty="0"/>
          </a:p>
        </p:txBody>
      </p:sp>
    </p:spTree>
    <p:extLst>
      <p:ext uri="{BB962C8B-B14F-4D97-AF65-F5344CB8AC3E}">
        <p14:creationId xmlns:p14="http://schemas.microsoft.com/office/powerpoint/2010/main" val="2105676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BRIGHT LINE RULE BASED APPROACH</a:t>
            </a:r>
            <a:endParaRPr lang="en-US" sz="4000" dirty="0"/>
          </a:p>
        </p:txBody>
      </p:sp>
      <p:sp>
        <p:nvSpPr>
          <p:cNvPr id="3" name="Text Placeholder 2"/>
          <p:cNvSpPr>
            <a:spLocks noGrp="1"/>
          </p:cNvSpPr>
          <p:nvPr>
            <p:ph type="body" idx="1"/>
          </p:nvPr>
        </p:nvSpPr>
        <p:spPr/>
        <p:txBody>
          <a:bodyPr/>
          <a:lstStyle/>
          <a:p>
            <a:r>
              <a:rPr lang="en-US" dirty="0" smtClean="0"/>
              <a:t>THE INDIAN PARADIGM</a:t>
            </a:r>
            <a:endParaRPr lang="en-US" dirty="0"/>
          </a:p>
        </p:txBody>
      </p:sp>
    </p:spTree>
    <p:extLst>
      <p:ext uri="{BB962C8B-B14F-4D97-AF65-F5344CB8AC3E}">
        <p14:creationId xmlns:p14="http://schemas.microsoft.com/office/powerpoint/2010/main" val="1825526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Fair Dealing </a:t>
            </a:r>
            <a:endParaRPr lang="en-US" sz="3200" dirty="0"/>
          </a:p>
        </p:txBody>
      </p:sp>
      <p:sp>
        <p:nvSpPr>
          <p:cNvPr id="3" name="Content Placeholder 2"/>
          <p:cNvSpPr>
            <a:spLocks noGrp="1"/>
          </p:cNvSpPr>
          <p:nvPr>
            <p:ph idx="1"/>
          </p:nvPr>
        </p:nvSpPr>
        <p:spPr/>
        <p:txBody>
          <a:bodyPr>
            <a:normAutofit fontScale="62500" lnSpcReduction="20000"/>
          </a:bodyPr>
          <a:lstStyle/>
          <a:p>
            <a:pPr marL="0" indent="0" algn="just">
              <a:lnSpc>
                <a:spcPct val="120000"/>
              </a:lnSpc>
              <a:spcBef>
                <a:spcPts val="0"/>
              </a:spcBef>
              <a:buNone/>
            </a:pPr>
            <a:r>
              <a:rPr lang="en-US" dirty="0" smtClean="0"/>
              <a:t>Section 52 of the Copyright Act, 1957 contains elaborate list of cases that do not constitute infringement. For instance Section 52(1)(a) contemplates that the following acts shall not constitute an infringement of copyright:</a:t>
            </a:r>
          </a:p>
          <a:p>
            <a:pPr marL="0" indent="0" algn="just">
              <a:lnSpc>
                <a:spcPct val="120000"/>
              </a:lnSpc>
              <a:spcBef>
                <a:spcPts val="0"/>
              </a:spcBef>
              <a:buNone/>
            </a:pPr>
            <a:r>
              <a:rPr lang="en-US" dirty="0" smtClean="0"/>
              <a:t>“a fair dealing with any work, not being a computer </a:t>
            </a:r>
            <a:r>
              <a:rPr lang="en-US" dirty="0" err="1" smtClean="0"/>
              <a:t>programme</a:t>
            </a:r>
            <a:r>
              <a:rPr lang="en-US" dirty="0" smtClean="0"/>
              <a:t>, for the purposes of-</a:t>
            </a:r>
          </a:p>
          <a:p>
            <a:pPr marL="0" indent="0" algn="just">
              <a:lnSpc>
                <a:spcPct val="120000"/>
              </a:lnSpc>
              <a:spcBef>
                <a:spcPts val="0"/>
              </a:spcBef>
              <a:buNone/>
            </a:pPr>
            <a:r>
              <a:rPr lang="en-US" dirty="0" smtClean="0"/>
              <a:t>(</a:t>
            </a:r>
            <a:r>
              <a:rPr lang="en-US" dirty="0" err="1" smtClean="0"/>
              <a:t>i</a:t>
            </a:r>
            <a:r>
              <a:rPr lang="en-US" dirty="0" smtClean="0"/>
              <a:t>) </a:t>
            </a:r>
            <a:r>
              <a:rPr lang="en-US" dirty="0" smtClean="0">
                <a:solidFill>
                  <a:srgbClr val="0070C0"/>
                </a:solidFill>
              </a:rPr>
              <a:t>private or personal use</a:t>
            </a:r>
            <a:r>
              <a:rPr lang="en-US" dirty="0" smtClean="0"/>
              <a:t>, including research;</a:t>
            </a:r>
          </a:p>
          <a:p>
            <a:pPr marL="0" indent="0" algn="just">
              <a:lnSpc>
                <a:spcPct val="120000"/>
              </a:lnSpc>
              <a:spcBef>
                <a:spcPts val="0"/>
              </a:spcBef>
              <a:buNone/>
            </a:pPr>
            <a:r>
              <a:rPr lang="en-US" dirty="0" smtClean="0"/>
              <a:t>(ii) </a:t>
            </a:r>
            <a:r>
              <a:rPr lang="en-US" dirty="0" smtClean="0">
                <a:solidFill>
                  <a:srgbClr val="0070C0"/>
                </a:solidFill>
              </a:rPr>
              <a:t>criticism or review</a:t>
            </a:r>
            <a:r>
              <a:rPr lang="en-US" dirty="0" smtClean="0"/>
              <a:t>, whether </a:t>
            </a:r>
            <a:r>
              <a:rPr lang="en-US" dirty="0" smtClean="0">
                <a:solidFill>
                  <a:srgbClr val="0070C0"/>
                </a:solidFill>
              </a:rPr>
              <a:t>of that work or of any other work</a:t>
            </a:r>
            <a:r>
              <a:rPr lang="en-US" dirty="0" smtClean="0"/>
              <a:t>;</a:t>
            </a:r>
          </a:p>
          <a:p>
            <a:pPr marL="0" indent="0" algn="just">
              <a:lnSpc>
                <a:spcPct val="120000"/>
              </a:lnSpc>
              <a:spcBef>
                <a:spcPts val="0"/>
              </a:spcBef>
              <a:buNone/>
            </a:pPr>
            <a:r>
              <a:rPr lang="en-US" dirty="0" smtClean="0"/>
              <a:t>(iii) </a:t>
            </a:r>
            <a:r>
              <a:rPr lang="en-US" dirty="0" smtClean="0">
                <a:solidFill>
                  <a:srgbClr val="0070C0"/>
                </a:solidFill>
              </a:rPr>
              <a:t>the reporting of current events </a:t>
            </a:r>
            <a:r>
              <a:rPr lang="en-US" dirty="0" smtClean="0"/>
              <a:t>and current affairs, including the reporting of a lecture delivered in public.</a:t>
            </a:r>
          </a:p>
          <a:p>
            <a:pPr marL="0" indent="0" algn="just">
              <a:lnSpc>
                <a:spcPct val="120000"/>
              </a:lnSpc>
              <a:spcBef>
                <a:spcPts val="0"/>
              </a:spcBef>
              <a:buNone/>
            </a:pPr>
            <a:r>
              <a:rPr lang="en-US" dirty="0" smtClean="0"/>
              <a:t>Explanation.-The storing of any work in any electronic medium for the purposes mentioned in this clause, including the incidental storage of any computer </a:t>
            </a:r>
            <a:r>
              <a:rPr lang="en-US" dirty="0" err="1" smtClean="0"/>
              <a:t>programme</a:t>
            </a:r>
            <a:r>
              <a:rPr lang="en-US" dirty="0" smtClean="0"/>
              <a:t> which is not itself an infringing copy for the</a:t>
            </a:r>
          </a:p>
          <a:p>
            <a:pPr marL="0" indent="0" algn="just">
              <a:lnSpc>
                <a:spcPct val="120000"/>
              </a:lnSpc>
              <a:spcBef>
                <a:spcPts val="0"/>
              </a:spcBef>
              <a:buNone/>
            </a:pPr>
            <a:r>
              <a:rPr lang="en-US" dirty="0" smtClean="0"/>
              <a:t>said purposes, shall not constitute infringement of copyright"  </a:t>
            </a:r>
            <a:endParaRPr lang="en-US" dirty="0"/>
          </a:p>
        </p:txBody>
      </p:sp>
    </p:spTree>
    <p:extLst>
      <p:ext uri="{BB962C8B-B14F-4D97-AF65-F5344CB8AC3E}">
        <p14:creationId xmlns:p14="http://schemas.microsoft.com/office/powerpoint/2010/main" val="4156774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t>Hubbard v Vosper</a:t>
            </a:r>
            <a:r>
              <a:rPr lang="en-US" sz="3200" dirty="0" smtClean="0"/>
              <a:t>, [1972] 2 Q.B. 84</a:t>
            </a:r>
            <a:endParaRPr lang="en-US" sz="3200" dirty="0"/>
          </a:p>
        </p:txBody>
      </p:sp>
      <p:sp>
        <p:nvSpPr>
          <p:cNvPr id="3" name="Content Placeholder 2"/>
          <p:cNvSpPr>
            <a:spLocks noGrp="1"/>
          </p:cNvSpPr>
          <p:nvPr>
            <p:ph idx="1"/>
          </p:nvPr>
        </p:nvSpPr>
        <p:spPr/>
        <p:txBody>
          <a:bodyPr>
            <a:normAutofit fontScale="55000" lnSpcReduction="20000"/>
          </a:bodyPr>
          <a:lstStyle/>
          <a:p>
            <a:pPr algn="just"/>
            <a:r>
              <a:rPr lang="en-US" dirty="0" smtClean="0"/>
              <a:t>The Indian understanding of fair dealing to a great extent is being influenced by the English developments. In the leading English case of </a:t>
            </a:r>
            <a:r>
              <a:rPr lang="en-US" i="1" dirty="0" smtClean="0"/>
              <a:t>Hubbard v Vosper </a:t>
            </a:r>
            <a:r>
              <a:rPr lang="en-US" dirty="0" smtClean="0"/>
              <a:t>(cited by the Indian Court), while dealing with the copyright infringement allegation by the Church of Scientology against one of its former members, Vosper, (who criticized Scientology in his book </a:t>
            </a:r>
            <a:r>
              <a:rPr lang="en-US" i="1" dirty="0" smtClean="0"/>
              <a:t>The Mind Benders</a:t>
            </a:r>
            <a:r>
              <a:rPr lang="en-US" dirty="0" smtClean="0"/>
              <a:t>) Lord Denning observed:</a:t>
            </a:r>
          </a:p>
          <a:p>
            <a:pPr algn="just">
              <a:buNone/>
            </a:pPr>
            <a:r>
              <a:rPr lang="en-US" dirty="0" smtClean="0"/>
              <a:t>	“It is impossible to define what is "fair dealing." It must be a question of degree. </a:t>
            </a:r>
            <a:r>
              <a:rPr lang="en-US" dirty="0" smtClean="0">
                <a:solidFill>
                  <a:srgbClr val="FF0000"/>
                </a:solidFill>
              </a:rPr>
              <a:t>You must consider first the number and extent of the quotations and extracts. Are they altogether too many and too long to be fair?</a:t>
            </a:r>
            <a:r>
              <a:rPr lang="en-US" dirty="0" smtClean="0"/>
              <a:t> Then you must consider the use made of them. </a:t>
            </a:r>
            <a:r>
              <a:rPr lang="en-US" dirty="0" smtClean="0">
                <a:solidFill>
                  <a:srgbClr val="FF0000"/>
                </a:solidFill>
              </a:rPr>
              <a:t>If they are used as a basis for comment, criticism or review, that may be fair dealing. If they are used to convey the same information as the author, for a rival purpose, that may be unfair. </a:t>
            </a:r>
            <a:r>
              <a:rPr lang="en-US" dirty="0" smtClean="0"/>
              <a:t>Next, you must consider the proportions. </a:t>
            </a:r>
            <a:r>
              <a:rPr lang="en-US" dirty="0" smtClean="0">
                <a:solidFill>
                  <a:srgbClr val="FF0000"/>
                </a:solidFill>
              </a:rPr>
              <a:t>To take long extracts and attach short comments may be unfair. But, short extracts and long comments may be fair. </a:t>
            </a:r>
            <a:r>
              <a:rPr lang="en-US" dirty="0" smtClean="0"/>
              <a:t>Other considerations may come to mind also. </a:t>
            </a:r>
            <a:r>
              <a:rPr lang="en-US" dirty="0" smtClean="0">
                <a:solidFill>
                  <a:srgbClr val="FF0000"/>
                </a:solidFill>
              </a:rPr>
              <a:t>But, after all is said and done, it must be a matter of impression.</a:t>
            </a:r>
            <a:r>
              <a:rPr lang="en-US" dirty="0" smtClean="0"/>
              <a:t> As with fair comment in the law of libel, so with fair dealing in the law of copyright. The tribunal of fact must decide. In the present case, there is material on which the tribunal of fact could find this to be fair dealing”</a:t>
            </a:r>
            <a:endParaRPr lang="en-US" dirty="0"/>
          </a:p>
        </p:txBody>
      </p:sp>
    </p:spTree>
    <p:extLst>
      <p:ext uri="{BB962C8B-B14F-4D97-AF65-F5344CB8AC3E}">
        <p14:creationId xmlns:p14="http://schemas.microsoft.com/office/powerpoint/2010/main" val="2303789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 Dealing Cases</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In </a:t>
            </a:r>
            <a:r>
              <a:rPr lang="en-US" i="1" dirty="0" smtClean="0"/>
              <a:t>Chancellor, Masters and Scholars of University of Oxford v. </a:t>
            </a:r>
            <a:r>
              <a:rPr lang="en-US" i="1" dirty="0" err="1" smtClean="0"/>
              <a:t>Narender</a:t>
            </a:r>
            <a:r>
              <a:rPr lang="en-US" i="1" dirty="0" smtClean="0"/>
              <a:t> Publishing House</a:t>
            </a:r>
            <a:r>
              <a:rPr lang="en-US" dirty="0" smtClean="0"/>
              <a:t> [2008 (38) PTC 385 (Del)], guide books that solved all the problems of the mathematics book of the plaintiff, was held to be fair dealing. Though the guide books copied all the problems of the mathematics book, but the Court found the same to be transformative.</a:t>
            </a:r>
          </a:p>
          <a:p>
            <a:pPr algn="just"/>
            <a:r>
              <a:rPr lang="en-US" dirty="0" smtClean="0"/>
              <a:t>In </a:t>
            </a:r>
            <a:r>
              <a:rPr lang="en-US" i="1" dirty="0" smtClean="0"/>
              <a:t>Super Cassettes Industries v. </a:t>
            </a:r>
            <a:r>
              <a:rPr lang="en-US" i="1" dirty="0" err="1" smtClean="0"/>
              <a:t>Hamar</a:t>
            </a:r>
            <a:r>
              <a:rPr lang="en-US" i="1" dirty="0" smtClean="0"/>
              <a:t> Television Network Pvt. Ltd.</a:t>
            </a:r>
            <a:r>
              <a:rPr lang="en-US" dirty="0" smtClean="0"/>
              <a:t> [2011 (45) PTC 70 (Del)], the plaintiff music company sought injunction against  a Bhojpuri TV channel which was broadcasting its copyrighted works. The Court decided in </a:t>
            </a:r>
            <a:r>
              <a:rPr lang="en-US" dirty="0" err="1" smtClean="0"/>
              <a:t>favour</a:t>
            </a:r>
            <a:r>
              <a:rPr lang="en-US" dirty="0" smtClean="0"/>
              <a:t> of the plaintiff. The Court also took the opportunity to summarize the law of fair dealing.   </a:t>
            </a:r>
            <a:endParaRPr lang="en-US" dirty="0"/>
          </a:p>
        </p:txBody>
      </p:sp>
    </p:spTree>
    <p:extLst>
      <p:ext uri="{BB962C8B-B14F-4D97-AF65-F5344CB8AC3E}">
        <p14:creationId xmlns:p14="http://schemas.microsoft.com/office/powerpoint/2010/main" val="58888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LIBRARY EXCEPTIONS</a:t>
            </a:r>
            <a:endParaRPr lang="en-IN" dirty="0"/>
          </a:p>
        </p:txBody>
      </p:sp>
    </p:spTree>
    <p:extLst>
      <p:ext uri="{BB962C8B-B14F-4D97-AF65-F5344CB8AC3E}">
        <p14:creationId xmlns:p14="http://schemas.microsoft.com/office/powerpoint/2010/main" val="834900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lgn="just">
              <a:buNone/>
            </a:pPr>
            <a:r>
              <a:rPr lang="en-IN" dirty="0" smtClean="0"/>
              <a:t>Section 52(1)(n</a:t>
            </a:r>
            <a:r>
              <a:rPr lang="en-IN" dirty="0"/>
              <a:t>) the storing of a work in any medium by electronic means </a:t>
            </a:r>
            <a:r>
              <a:rPr lang="en-IN" dirty="0">
                <a:solidFill>
                  <a:srgbClr val="FF0000"/>
                </a:solidFill>
              </a:rPr>
              <a:t>by a </a:t>
            </a:r>
            <a:r>
              <a:rPr lang="en-IN" dirty="0" err="1">
                <a:solidFill>
                  <a:srgbClr val="FF0000"/>
                </a:solidFill>
              </a:rPr>
              <a:t>noncommercial</a:t>
            </a:r>
            <a:r>
              <a:rPr lang="en-IN" dirty="0">
                <a:solidFill>
                  <a:srgbClr val="FF0000"/>
                </a:solidFill>
              </a:rPr>
              <a:t> public library,</a:t>
            </a:r>
            <a:r>
              <a:rPr lang="en-IN" dirty="0"/>
              <a:t> for preservation if the library already possesses a non-digital copy of the </a:t>
            </a:r>
            <a:r>
              <a:rPr lang="en-IN" dirty="0" smtClean="0"/>
              <a:t>work.</a:t>
            </a:r>
          </a:p>
          <a:p>
            <a:pPr marL="109728" indent="0" algn="just">
              <a:buNone/>
            </a:pPr>
            <a:r>
              <a:rPr lang="en-IN" dirty="0" smtClean="0"/>
              <a:t>Example: Your Library has a hard copy of Amish </a:t>
            </a:r>
            <a:r>
              <a:rPr lang="en-IN" dirty="0" err="1" smtClean="0"/>
              <a:t>Tripathi’s</a:t>
            </a:r>
            <a:r>
              <a:rPr lang="en-IN" dirty="0" smtClean="0"/>
              <a:t> Latest Book “RAAVAN- Enemy of </a:t>
            </a:r>
            <a:r>
              <a:rPr lang="en-IN" dirty="0" err="1" smtClean="0"/>
              <a:t>Aryavarta</a:t>
            </a:r>
            <a:r>
              <a:rPr lang="en-IN" dirty="0" smtClean="0"/>
              <a:t>”. You can scan and store the book for archival purpose.   </a:t>
            </a:r>
            <a:endParaRPr lang="en-IN" dirty="0"/>
          </a:p>
        </p:txBody>
      </p:sp>
      <p:sp>
        <p:nvSpPr>
          <p:cNvPr id="3" name="Title 2"/>
          <p:cNvSpPr>
            <a:spLocks noGrp="1"/>
          </p:cNvSpPr>
          <p:nvPr>
            <p:ph type="title"/>
          </p:nvPr>
        </p:nvSpPr>
        <p:spPr/>
        <p:txBody>
          <a:bodyPr/>
          <a:lstStyle/>
          <a:p>
            <a:r>
              <a:rPr lang="en-IN" dirty="0" smtClean="0"/>
              <a:t>Library Exception 1</a:t>
            </a:r>
            <a:endParaRPr lang="en-IN" dirty="0"/>
          </a:p>
        </p:txBody>
      </p:sp>
    </p:spTree>
    <p:extLst>
      <p:ext uri="{BB962C8B-B14F-4D97-AF65-F5344CB8AC3E}">
        <p14:creationId xmlns:p14="http://schemas.microsoft.com/office/powerpoint/2010/main" val="3687943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en-IN" dirty="0" smtClean="0"/>
              <a:t>S52(1)(o</a:t>
            </a:r>
            <a:r>
              <a:rPr lang="en-IN" dirty="0"/>
              <a:t>) the making of not more than three copies of a book (including a pamphlet, sheet of music, map, chart or plan) </a:t>
            </a:r>
            <a:r>
              <a:rPr lang="en-IN" dirty="0">
                <a:solidFill>
                  <a:srgbClr val="7030A0"/>
                </a:solidFill>
              </a:rPr>
              <a:t>by or under the direction of the person in charge</a:t>
            </a:r>
            <a:r>
              <a:rPr lang="en-IN" dirty="0"/>
              <a:t> of a </a:t>
            </a:r>
            <a:r>
              <a:rPr lang="en-IN" dirty="0">
                <a:solidFill>
                  <a:srgbClr val="FF0000"/>
                </a:solidFill>
              </a:rPr>
              <a:t>non-commercial public library</a:t>
            </a:r>
            <a:r>
              <a:rPr lang="en-IN" dirty="0"/>
              <a:t> </a:t>
            </a:r>
            <a:r>
              <a:rPr lang="en-IN" strike="sngStrike" dirty="0">
                <a:solidFill>
                  <a:srgbClr val="FF0000"/>
                </a:solidFill>
              </a:rPr>
              <a:t>public library </a:t>
            </a:r>
            <a:r>
              <a:rPr lang="en-IN" dirty="0"/>
              <a:t>for the use of the library if such book is not available for sale in </a:t>
            </a:r>
            <a:r>
              <a:rPr lang="en-IN" dirty="0" smtClean="0"/>
              <a:t>India.</a:t>
            </a:r>
            <a:endParaRPr lang="en-IN" dirty="0"/>
          </a:p>
        </p:txBody>
      </p:sp>
      <p:sp>
        <p:nvSpPr>
          <p:cNvPr id="3" name="Title 2"/>
          <p:cNvSpPr>
            <a:spLocks noGrp="1"/>
          </p:cNvSpPr>
          <p:nvPr>
            <p:ph type="title"/>
          </p:nvPr>
        </p:nvSpPr>
        <p:spPr/>
        <p:txBody>
          <a:bodyPr/>
          <a:lstStyle/>
          <a:p>
            <a:r>
              <a:rPr lang="en-IN" dirty="0"/>
              <a:t>Library Exception </a:t>
            </a:r>
            <a:r>
              <a:rPr lang="en-IN" dirty="0" smtClean="0"/>
              <a:t>2</a:t>
            </a:r>
            <a:endParaRPr lang="en-IN" dirty="0"/>
          </a:p>
        </p:txBody>
      </p:sp>
    </p:spTree>
    <p:extLst>
      <p:ext uri="{BB962C8B-B14F-4D97-AF65-F5344CB8AC3E}">
        <p14:creationId xmlns:p14="http://schemas.microsoft.com/office/powerpoint/2010/main" val="3564123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Why Copyright Relevant?  </a:t>
            </a:r>
            <a:endParaRPr lang="en-IN" dirty="0"/>
          </a:p>
        </p:txBody>
      </p:sp>
      <p:sp>
        <p:nvSpPr>
          <p:cNvPr id="4" name="Content Placeholder 3"/>
          <p:cNvSpPr>
            <a:spLocks noGrp="1"/>
          </p:cNvSpPr>
          <p:nvPr>
            <p:ph sz="half" idx="2"/>
          </p:nvPr>
        </p:nvSpPr>
        <p:spPr>
          <a:xfrm>
            <a:off x="533400" y="1219200"/>
            <a:ext cx="8153400" cy="4906963"/>
          </a:xfrm>
        </p:spPr>
        <p:txBody>
          <a:bodyPr>
            <a:normAutofit/>
          </a:bodyPr>
          <a:lstStyle/>
          <a:p>
            <a:pPr marL="0" indent="0" algn="just">
              <a:buNone/>
            </a:pPr>
            <a:r>
              <a:rPr lang="en-IN" b="1" dirty="0" smtClean="0"/>
              <a:t>First: Libraries, </a:t>
            </a:r>
            <a:r>
              <a:rPr lang="en-IN" b="1" dirty="0" err="1" smtClean="0"/>
              <a:t>Archieves</a:t>
            </a:r>
            <a:r>
              <a:rPr lang="en-IN" b="1" dirty="0" smtClean="0"/>
              <a:t> </a:t>
            </a:r>
            <a:r>
              <a:rPr lang="en-IN" b="1" dirty="0" smtClean="0"/>
              <a:t>and Museums cater to the needs of the Consumers of Copyright</a:t>
            </a:r>
          </a:p>
          <a:p>
            <a:pPr algn="just"/>
            <a:r>
              <a:rPr lang="en-IN" dirty="0" smtClean="0">
                <a:solidFill>
                  <a:srgbClr val="FF0000"/>
                </a:solidFill>
              </a:rPr>
              <a:t>They procure books, journals, use data bases, digital content, provide photocopying services.</a:t>
            </a:r>
          </a:p>
          <a:p>
            <a:pPr algn="just"/>
            <a:r>
              <a:rPr lang="en-IN" dirty="0" smtClean="0">
                <a:solidFill>
                  <a:srgbClr val="FF0000"/>
                </a:solidFill>
              </a:rPr>
              <a:t>These contents are used by researchers, students and general public.  </a:t>
            </a:r>
          </a:p>
          <a:p>
            <a:pPr marL="0" indent="0" algn="just">
              <a:buNone/>
            </a:pPr>
            <a:r>
              <a:rPr lang="en-IN" b="1" dirty="0" smtClean="0"/>
              <a:t>Second: Libraries produce of Copyrighted Content (Library Publishing) </a:t>
            </a:r>
          </a:p>
          <a:p>
            <a:pPr algn="just"/>
            <a:r>
              <a:rPr lang="en-IN" dirty="0" smtClean="0">
                <a:solidFill>
                  <a:srgbClr val="FF0000"/>
                </a:solidFill>
              </a:rPr>
              <a:t>They scholarly monographs, books, conference proceedings, old photographs etc.</a:t>
            </a:r>
            <a:endParaRPr lang="en-IN" dirty="0">
              <a:solidFill>
                <a:srgbClr val="FF0000"/>
              </a:solidFill>
            </a:endParaRPr>
          </a:p>
        </p:txBody>
      </p:sp>
    </p:spTree>
    <p:extLst>
      <p:ext uri="{BB962C8B-B14F-4D97-AF65-F5344CB8AC3E}">
        <p14:creationId xmlns:p14="http://schemas.microsoft.com/office/powerpoint/2010/main" val="1439203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indent="0" algn="just">
              <a:buNone/>
            </a:pPr>
            <a:r>
              <a:rPr lang="en-IN" dirty="0" smtClean="0"/>
              <a:t>S 52 (1) (p) the </a:t>
            </a:r>
            <a:r>
              <a:rPr lang="en-IN" dirty="0"/>
              <a:t>reproduction, for the purpose of research or private study or with a view to publication, of </a:t>
            </a:r>
            <a:r>
              <a:rPr lang="en-IN" dirty="0">
                <a:solidFill>
                  <a:srgbClr val="FF0000"/>
                </a:solidFill>
              </a:rPr>
              <a:t>an unpublished literary</a:t>
            </a:r>
            <a:r>
              <a:rPr lang="en-IN" dirty="0"/>
              <a:t>, dramatic or musical work kept in a </a:t>
            </a:r>
            <a:r>
              <a:rPr lang="en-IN" dirty="0">
                <a:solidFill>
                  <a:srgbClr val="00B050"/>
                </a:solidFill>
              </a:rPr>
              <a:t>library, museum or other institution</a:t>
            </a:r>
            <a:r>
              <a:rPr lang="en-IN" dirty="0"/>
              <a:t> </a:t>
            </a:r>
            <a:r>
              <a:rPr lang="en-IN" dirty="0">
                <a:solidFill>
                  <a:srgbClr val="FF0000"/>
                </a:solidFill>
              </a:rPr>
              <a:t>to which the public has </a:t>
            </a:r>
            <a:r>
              <a:rPr lang="en-IN" dirty="0" smtClean="0">
                <a:solidFill>
                  <a:srgbClr val="FF0000"/>
                </a:solidFill>
              </a:rPr>
              <a:t>access.</a:t>
            </a:r>
          </a:p>
          <a:p>
            <a:pPr marL="109728" indent="0" algn="just">
              <a:buNone/>
            </a:pPr>
            <a:r>
              <a:rPr lang="en-IN" dirty="0" smtClean="0">
                <a:solidFill>
                  <a:srgbClr val="FF0000"/>
                </a:solidFill>
              </a:rPr>
              <a:t>This is available to any library whether commercial or non-commercial.</a:t>
            </a:r>
          </a:p>
          <a:p>
            <a:pPr marL="109728" indent="0" algn="just">
              <a:buNone/>
            </a:pPr>
            <a:r>
              <a:rPr lang="en-IN" dirty="0" smtClean="0">
                <a:solidFill>
                  <a:srgbClr val="FF0000"/>
                </a:solidFill>
              </a:rPr>
              <a:t>Example: Your library possesses an unpublished copy of music composed by Mozart. You may publish the same.      </a:t>
            </a:r>
            <a:endParaRPr lang="en-IN" dirty="0">
              <a:solidFill>
                <a:srgbClr val="FF0000"/>
              </a:solidFill>
            </a:endParaRPr>
          </a:p>
        </p:txBody>
      </p:sp>
      <p:sp>
        <p:nvSpPr>
          <p:cNvPr id="3" name="Title 2"/>
          <p:cNvSpPr>
            <a:spLocks noGrp="1"/>
          </p:cNvSpPr>
          <p:nvPr>
            <p:ph type="title"/>
          </p:nvPr>
        </p:nvSpPr>
        <p:spPr/>
        <p:txBody>
          <a:bodyPr/>
          <a:lstStyle/>
          <a:p>
            <a:r>
              <a:rPr lang="en-IN" dirty="0"/>
              <a:t>Library Exception </a:t>
            </a:r>
            <a:r>
              <a:rPr lang="en-IN" dirty="0" smtClean="0"/>
              <a:t>3</a:t>
            </a:r>
            <a:endParaRPr lang="en-IN" dirty="0"/>
          </a:p>
        </p:txBody>
      </p:sp>
    </p:spTree>
    <p:extLst>
      <p:ext uri="{BB962C8B-B14F-4D97-AF65-F5344CB8AC3E}">
        <p14:creationId xmlns:p14="http://schemas.microsoft.com/office/powerpoint/2010/main" val="132282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IN" sz="3200" b="1" dirty="0" smtClean="0">
                <a:solidFill>
                  <a:srgbClr val="FF0000"/>
                </a:solidFill>
              </a:rPr>
              <a:t>The Problem of Non-Commercial Public Library </a:t>
            </a:r>
            <a:endParaRPr lang="en-IN" sz="3200" b="1" dirty="0">
              <a:solidFill>
                <a:srgbClr val="FF0000"/>
              </a:solidFill>
            </a:endParaRPr>
          </a:p>
        </p:txBody>
      </p:sp>
      <p:sp>
        <p:nvSpPr>
          <p:cNvPr id="3" name="Content Placeholder 2"/>
          <p:cNvSpPr>
            <a:spLocks noGrp="1"/>
          </p:cNvSpPr>
          <p:nvPr>
            <p:ph idx="1"/>
          </p:nvPr>
        </p:nvSpPr>
        <p:spPr>
          <a:xfrm>
            <a:off x="228600" y="838200"/>
            <a:ext cx="8458200" cy="5791200"/>
          </a:xfrm>
        </p:spPr>
        <p:txBody>
          <a:bodyPr>
            <a:normAutofit fontScale="92500" lnSpcReduction="20000"/>
          </a:bodyPr>
          <a:lstStyle/>
          <a:p>
            <a:pPr marL="0" indent="0" algn="just">
              <a:buNone/>
            </a:pPr>
            <a:r>
              <a:rPr lang="en-IN" b="1" dirty="0"/>
              <a:t>Section 2(fa) of our Copyright Act defines “non-profit library” in the context rental of computer programme, sound recording, visual recording and cinematograph. It contemplates that rental by a “non-profit library” should not be treated as “commercial rental” which is otherwise </a:t>
            </a:r>
            <a:r>
              <a:rPr lang="en-IN" b="1" dirty="0" smtClean="0"/>
              <a:t>is one </a:t>
            </a:r>
            <a:r>
              <a:rPr lang="en-IN" b="1" dirty="0"/>
              <a:t>of the exclusive rights of the copyright-holder under Sections 14(b)(ii), 14(d)(ii) and 14(e)(ii</a:t>
            </a:r>
            <a:r>
              <a:rPr lang="en-IN" b="1" dirty="0" smtClean="0"/>
              <a:t>). </a:t>
            </a:r>
          </a:p>
          <a:p>
            <a:pPr marL="0" indent="0" algn="just">
              <a:buNone/>
            </a:pPr>
            <a:r>
              <a:rPr lang="en-IN" b="1" dirty="0" smtClean="0">
                <a:solidFill>
                  <a:srgbClr val="00B050"/>
                </a:solidFill>
              </a:rPr>
              <a:t>This </a:t>
            </a:r>
            <a:r>
              <a:rPr lang="en-IN" b="1" dirty="0">
                <a:solidFill>
                  <a:srgbClr val="00B050"/>
                </a:solidFill>
              </a:rPr>
              <a:t>has nothing to do with the fair dealing (library exception) provisions of Sections 52(1)(n) and 52(1)(o). Moreover, these two sections use the expression “</a:t>
            </a:r>
            <a:r>
              <a:rPr lang="en-IN" b="1" dirty="0" err="1">
                <a:solidFill>
                  <a:srgbClr val="00B050"/>
                </a:solidFill>
              </a:rPr>
              <a:t>noncommercial</a:t>
            </a:r>
            <a:r>
              <a:rPr lang="en-IN" b="1" dirty="0">
                <a:solidFill>
                  <a:srgbClr val="00B050"/>
                </a:solidFill>
              </a:rPr>
              <a:t> public library” whereas Section 2(fa) deals with the expression “non-profit library.” </a:t>
            </a:r>
            <a:r>
              <a:rPr lang="en-IN" b="1" dirty="0">
                <a:solidFill>
                  <a:srgbClr val="FF0000"/>
                </a:solidFill>
              </a:rPr>
              <a:t>They are not one and the same</a:t>
            </a:r>
            <a:r>
              <a:rPr lang="en-IN" b="1" dirty="0">
                <a:solidFill>
                  <a:srgbClr val="00B050"/>
                </a:solidFill>
              </a:rPr>
              <a:t>.</a:t>
            </a:r>
          </a:p>
          <a:p>
            <a:pPr algn="just"/>
            <a:endParaRPr lang="en-IN" b="1" dirty="0"/>
          </a:p>
        </p:txBody>
      </p:sp>
    </p:spTree>
    <p:extLst>
      <p:ext uri="{BB962C8B-B14F-4D97-AF65-F5344CB8AC3E}">
        <p14:creationId xmlns:p14="http://schemas.microsoft.com/office/powerpoint/2010/main" val="2119549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Issues at a glance</a:t>
            </a:r>
            <a:endParaRPr lang="en-IN" dirty="0"/>
          </a:p>
        </p:txBody>
      </p:sp>
    </p:spTree>
    <p:extLst>
      <p:ext uri="{BB962C8B-B14F-4D97-AF65-F5344CB8AC3E}">
        <p14:creationId xmlns:p14="http://schemas.microsoft.com/office/powerpoint/2010/main" val="25966169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CAN YOUR USERs Use </a:t>
            </a:r>
            <a:r>
              <a:rPr lang="en-IN" dirty="0"/>
              <a:t>the </a:t>
            </a:r>
            <a:r>
              <a:rPr lang="en-IN" dirty="0" smtClean="0"/>
              <a:t>Library’s Photocopier or scanner?</a:t>
            </a:r>
            <a:r>
              <a:rPr lang="en-IN" dirty="0"/>
              <a:t/>
            </a:r>
            <a:br>
              <a:rPr lang="en-IN" dirty="0"/>
            </a:br>
            <a:endParaRPr lang="en-IN" dirty="0"/>
          </a:p>
        </p:txBody>
      </p:sp>
    </p:spTree>
    <p:extLst>
      <p:ext uri="{BB962C8B-B14F-4D97-AF65-F5344CB8AC3E}">
        <p14:creationId xmlns:p14="http://schemas.microsoft.com/office/powerpoint/2010/main" val="27666539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85000" lnSpcReduction="10000"/>
          </a:bodyPr>
          <a:lstStyle/>
          <a:p>
            <a:pPr algn="just"/>
            <a:r>
              <a:rPr lang="en-IN" b="1" dirty="0" smtClean="0"/>
              <a:t>Library users often seek to </a:t>
            </a:r>
            <a:r>
              <a:rPr lang="en-IN" b="1" dirty="0"/>
              <a:t>make copies of </a:t>
            </a:r>
            <a:r>
              <a:rPr lang="en-IN" b="1" dirty="0" smtClean="0"/>
              <a:t>library-owned </a:t>
            </a:r>
            <a:r>
              <a:rPr lang="en-IN" b="1" dirty="0"/>
              <a:t>materials. </a:t>
            </a:r>
            <a:endParaRPr lang="en-IN" b="1" dirty="0" smtClean="0"/>
          </a:p>
          <a:p>
            <a:pPr algn="just"/>
            <a:r>
              <a:rPr lang="en-IN" b="1" dirty="0" smtClean="0"/>
              <a:t>Here the question is  whether the user is </a:t>
            </a:r>
            <a:r>
              <a:rPr lang="en-IN" b="1" dirty="0"/>
              <a:t>copying </a:t>
            </a:r>
            <a:r>
              <a:rPr lang="en-IN" b="1" dirty="0" smtClean="0"/>
              <a:t>something which has fallen in public </a:t>
            </a:r>
            <a:r>
              <a:rPr lang="en-IN" b="1" dirty="0"/>
              <a:t>domain</a:t>
            </a:r>
            <a:r>
              <a:rPr lang="en-IN" b="1" dirty="0" smtClean="0"/>
              <a:t>, if the answer is </a:t>
            </a:r>
            <a:r>
              <a:rPr lang="en-IN" b="1" dirty="0" smtClean="0">
                <a:solidFill>
                  <a:srgbClr val="00B050"/>
                </a:solidFill>
              </a:rPr>
              <a:t>“YES” the matter ends there. </a:t>
            </a:r>
            <a:r>
              <a:rPr lang="en-IN" b="1" dirty="0" smtClean="0">
                <a:solidFill>
                  <a:srgbClr val="FF0000"/>
                </a:solidFill>
              </a:rPr>
              <a:t>If the answer is “NO” </a:t>
            </a:r>
            <a:r>
              <a:rPr lang="en-IN" b="1" dirty="0" smtClean="0"/>
              <a:t>we need to check as to </a:t>
            </a:r>
            <a:r>
              <a:rPr lang="en-IN" b="1" dirty="0"/>
              <a:t>whether </a:t>
            </a:r>
            <a:r>
              <a:rPr lang="en-IN" b="1" dirty="0" smtClean="0"/>
              <a:t>the activities of the user comes under “fair dealing” for “private or personal use including research.” Transformative? Primary and Secondary Market? </a:t>
            </a:r>
            <a:r>
              <a:rPr lang="en-US" b="1" i="1" dirty="0" smtClean="0"/>
              <a:t>Hubbard </a:t>
            </a:r>
            <a:r>
              <a:rPr lang="en-US" b="1" i="1" dirty="0"/>
              <a:t>v </a:t>
            </a:r>
            <a:r>
              <a:rPr lang="en-US" b="1" i="1" dirty="0" smtClean="0"/>
              <a:t>Vosper</a:t>
            </a:r>
            <a:r>
              <a:rPr lang="en-US" b="1" dirty="0"/>
              <a:t> </a:t>
            </a:r>
            <a:r>
              <a:rPr lang="en-US" b="1" dirty="0" smtClean="0"/>
              <a:t>formula? </a:t>
            </a:r>
            <a:endParaRPr lang="en-IN" b="1" dirty="0" smtClean="0"/>
          </a:p>
          <a:p>
            <a:pPr algn="just"/>
            <a:r>
              <a:rPr lang="en-IN" b="1" dirty="0" smtClean="0">
                <a:solidFill>
                  <a:srgbClr val="FF0000"/>
                </a:solidFill>
              </a:rPr>
              <a:t>If the individual user becomes primarily liable the library may also became liable under secondary theories of infringement.</a:t>
            </a:r>
          </a:p>
          <a:p>
            <a:pPr algn="just"/>
            <a:r>
              <a:rPr lang="en-IN" b="1" dirty="0" smtClean="0">
                <a:solidFill>
                  <a:srgbClr val="FF0000"/>
                </a:solidFill>
              </a:rPr>
              <a:t>Caution:  University of New South Wales v </a:t>
            </a:r>
            <a:r>
              <a:rPr lang="en-IN" b="1" dirty="0" err="1" smtClean="0">
                <a:solidFill>
                  <a:srgbClr val="FF0000"/>
                </a:solidFill>
              </a:rPr>
              <a:t>Moorhouse</a:t>
            </a:r>
            <a:r>
              <a:rPr lang="en-IN" b="1" dirty="0" smtClean="0">
                <a:solidFill>
                  <a:srgbClr val="FF0000"/>
                </a:solidFill>
              </a:rPr>
              <a:t>, </a:t>
            </a:r>
            <a:r>
              <a:rPr lang="en-IN" b="1" dirty="0" smtClean="0"/>
              <a:t>[1976] RPC 151</a:t>
            </a:r>
            <a:endParaRPr lang="en-IN" b="1" dirty="0">
              <a:solidFill>
                <a:srgbClr val="FF0000"/>
              </a:solidFill>
            </a:endParaRPr>
          </a:p>
        </p:txBody>
      </p:sp>
    </p:spTree>
    <p:extLst>
      <p:ext uri="{BB962C8B-B14F-4D97-AF65-F5344CB8AC3E}">
        <p14:creationId xmlns:p14="http://schemas.microsoft.com/office/powerpoint/2010/main" val="35644866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WHEN Materials are made Available on-line by the Library</a:t>
            </a:r>
            <a:r>
              <a:rPr lang="en-IN" dirty="0"/>
              <a:t/>
            </a:r>
            <a:br>
              <a:rPr lang="en-IN" dirty="0"/>
            </a:br>
            <a:endParaRPr lang="en-IN" dirty="0"/>
          </a:p>
        </p:txBody>
      </p:sp>
    </p:spTree>
    <p:extLst>
      <p:ext uri="{BB962C8B-B14F-4D97-AF65-F5344CB8AC3E}">
        <p14:creationId xmlns:p14="http://schemas.microsoft.com/office/powerpoint/2010/main" val="27333021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smtClean="0"/>
              <a:t>At times libraries make digitized copies of copyrighted materials to make them available to the public </a:t>
            </a:r>
            <a:r>
              <a:rPr lang="en-IN" dirty="0"/>
              <a:t>at </a:t>
            </a:r>
            <a:r>
              <a:rPr lang="en-IN" dirty="0" smtClean="0"/>
              <a:t>large.  </a:t>
            </a:r>
          </a:p>
          <a:p>
            <a:pPr algn="just"/>
            <a:r>
              <a:rPr lang="en-IN" dirty="0" smtClean="0"/>
              <a:t>If </a:t>
            </a:r>
            <a:r>
              <a:rPr lang="en-IN" dirty="0"/>
              <a:t>those materials </a:t>
            </a:r>
            <a:r>
              <a:rPr lang="en-IN" dirty="0" smtClean="0"/>
              <a:t>are copyright protected, then the library must take appropriate public measures.</a:t>
            </a:r>
            <a:endParaRPr lang="en-IN" dirty="0"/>
          </a:p>
          <a:p>
            <a:endParaRPr lang="en-IN" dirty="0"/>
          </a:p>
        </p:txBody>
      </p:sp>
    </p:spTree>
    <p:extLst>
      <p:ext uri="{BB962C8B-B14F-4D97-AF65-F5344CB8AC3E}">
        <p14:creationId xmlns:p14="http://schemas.microsoft.com/office/powerpoint/2010/main" val="27520461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IN" dirty="0" smtClean="0"/>
              <a:t/>
            </a:r>
            <a:br>
              <a:rPr lang="en-IN" dirty="0" smtClean="0"/>
            </a:br>
            <a:r>
              <a:rPr lang="en-IN" dirty="0" smtClean="0"/>
              <a:t>Use of the </a:t>
            </a:r>
            <a:r>
              <a:rPr lang="en-IN" dirty="0" err="1" smtClean="0"/>
              <a:t>RightsStatements</a:t>
            </a:r>
            <a:r>
              <a:rPr lang="en-IN" dirty="0" smtClean="0"/>
              <a:t/>
            </a:r>
            <a:br>
              <a:rPr lang="en-IN" dirty="0" smtClean="0"/>
            </a:br>
            <a:endParaRPr lang="en-IN" dirty="0"/>
          </a:p>
        </p:txBody>
      </p:sp>
      <p:sp>
        <p:nvSpPr>
          <p:cNvPr id="3" name="Content Placeholder 2"/>
          <p:cNvSpPr>
            <a:spLocks noGrp="1"/>
          </p:cNvSpPr>
          <p:nvPr>
            <p:ph idx="1"/>
          </p:nvPr>
        </p:nvSpPr>
        <p:spPr>
          <a:xfrm>
            <a:off x="457200" y="1066800"/>
            <a:ext cx="4114800" cy="5059363"/>
          </a:xfrm>
        </p:spPr>
        <p:txBody>
          <a:bodyPr>
            <a:normAutofit fontScale="92500" lnSpcReduction="10000"/>
          </a:bodyPr>
          <a:lstStyle/>
          <a:p>
            <a:pPr marL="0" indent="0" algn="just">
              <a:buNone/>
            </a:pPr>
            <a:r>
              <a:rPr lang="en-IN" dirty="0"/>
              <a:t>This Item is protected by copyright and/or related rights. You are free to use this Item in any way </a:t>
            </a:r>
            <a:r>
              <a:rPr lang="en-IN" dirty="0">
                <a:solidFill>
                  <a:srgbClr val="FF0000"/>
                </a:solidFill>
              </a:rPr>
              <a:t>that is permitted by the copyright and related rights legislation that applies to</a:t>
            </a:r>
            <a:r>
              <a:rPr lang="en-IN" dirty="0"/>
              <a:t> your use. For other uses you need to obtain permission from the rights-holder(s).</a:t>
            </a:r>
          </a:p>
          <a:p>
            <a:endParaRPr lang="en-IN" dirty="0"/>
          </a:p>
        </p:txBody>
      </p:sp>
      <p:sp>
        <p:nvSpPr>
          <p:cNvPr id="4" name="TextBox 3"/>
          <p:cNvSpPr txBox="1"/>
          <p:nvPr/>
        </p:nvSpPr>
        <p:spPr>
          <a:xfrm>
            <a:off x="4495800" y="914400"/>
            <a:ext cx="4572000" cy="5786199"/>
          </a:xfrm>
          <a:prstGeom prst="rect">
            <a:avLst/>
          </a:prstGeom>
          <a:noFill/>
        </p:spPr>
        <p:txBody>
          <a:bodyPr wrap="square" rtlCol="0">
            <a:spAutoFit/>
          </a:bodyPr>
          <a:lstStyle/>
          <a:p>
            <a:pPr algn="just"/>
            <a:r>
              <a:rPr lang="en-IN" sz="2200" b="1" dirty="0"/>
              <a:t>Notices</a:t>
            </a:r>
            <a:endParaRPr lang="en-IN" sz="2200" dirty="0"/>
          </a:p>
          <a:p>
            <a:pPr algn="just"/>
            <a:r>
              <a:rPr lang="en-IN" sz="2200" dirty="0"/>
              <a:t>1) Unless expressly stated otherwise, the organization that has made this Item available makes no warranties about the Item and cannot guarantee the accuracy of this Rights </a:t>
            </a:r>
            <a:r>
              <a:rPr lang="en-IN" sz="2100" dirty="0"/>
              <a:t>Statement</a:t>
            </a:r>
            <a:r>
              <a:rPr lang="en-IN" sz="2200" dirty="0"/>
              <a:t>. </a:t>
            </a:r>
            <a:r>
              <a:rPr lang="en-IN" sz="2200" dirty="0">
                <a:solidFill>
                  <a:srgbClr val="FF0000"/>
                </a:solidFill>
              </a:rPr>
              <a:t>You are responsible for your own use.</a:t>
            </a:r>
          </a:p>
          <a:p>
            <a:pPr algn="just"/>
            <a:r>
              <a:rPr lang="en-IN" sz="2200" dirty="0"/>
              <a:t>2) You may find additional information about the copyright status of the Item on the website of the organization that has made the Item available.</a:t>
            </a:r>
          </a:p>
          <a:p>
            <a:pPr algn="just"/>
            <a:r>
              <a:rPr lang="en-IN" sz="2200" dirty="0"/>
              <a:t>3) You may need to obtain other permissions for your intended use. For example, other rights such as publicity, privacy or moral rights may limit how you may use the material.</a:t>
            </a:r>
          </a:p>
          <a:p>
            <a:endParaRPr lang="en-IN" dirty="0"/>
          </a:p>
        </p:txBody>
      </p:sp>
    </p:spTree>
    <p:extLst>
      <p:ext uri="{BB962C8B-B14F-4D97-AF65-F5344CB8AC3E}">
        <p14:creationId xmlns:p14="http://schemas.microsoft.com/office/powerpoint/2010/main" val="12497521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Points to Take into Consideration </a:t>
            </a:r>
            <a:endParaRPr lang="en-IN" dirty="0"/>
          </a:p>
        </p:txBody>
      </p:sp>
      <p:sp>
        <p:nvSpPr>
          <p:cNvPr id="3" name="Content Placeholder 2"/>
          <p:cNvSpPr>
            <a:spLocks noGrp="1"/>
          </p:cNvSpPr>
          <p:nvPr>
            <p:ph idx="1"/>
          </p:nvPr>
        </p:nvSpPr>
        <p:spPr/>
        <p:txBody>
          <a:bodyPr/>
          <a:lstStyle/>
          <a:p>
            <a:r>
              <a:rPr lang="en-IN" dirty="0" err="1" smtClean="0"/>
              <a:t>RightsStatements</a:t>
            </a:r>
            <a:r>
              <a:rPr lang="en-IN" dirty="0"/>
              <a:t> </a:t>
            </a:r>
            <a:r>
              <a:rPr lang="en-IN" dirty="0" smtClean="0"/>
              <a:t>is not used for mass-scale produced copyrighted content.</a:t>
            </a:r>
          </a:p>
          <a:p>
            <a:r>
              <a:rPr lang="en-IN" dirty="0" smtClean="0"/>
              <a:t>Library allocates the risk to the user. </a:t>
            </a:r>
            <a:endParaRPr lang="en-IN" dirty="0"/>
          </a:p>
        </p:txBody>
      </p:sp>
    </p:spTree>
    <p:extLst>
      <p:ext uri="{BB962C8B-B14F-4D97-AF65-F5344CB8AC3E}">
        <p14:creationId xmlns:p14="http://schemas.microsoft.com/office/powerpoint/2010/main" val="32716845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Library users requesting librarians to make photocopy</a:t>
            </a:r>
            <a:endParaRPr lang="en-IN" dirty="0"/>
          </a:p>
        </p:txBody>
      </p:sp>
    </p:spTree>
    <p:extLst>
      <p:ext uri="{BB962C8B-B14F-4D97-AF65-F5344CB8AC3E}">
        <p14:creationId xmlns:p14="http://schemas.microsoft.com/office/powerpoint/2010/main" val="3814275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05" y="304799"/>
            <a:ext cx="4865795" cy="1143000"/>
          </a:xfrm>
        </p:spPr>
        <p:txBody>
          <a:bodyPr/>
          <a:lstStyle/>
          <a:p>
            <a:r>
              <a:rPr lang="en-IN" dirty="0" smtClean="0"/>
              <a:t>What is Copyright?</a:t>
            </a:r>
            <a:endParaRPr lang="en-IN"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9701269">
            <a:off x="517587" y="114298"/>
            <a:ext cx="1490432"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152400"/>
            <a:ext cx="1905000" cy="1447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39486" y="1779687"/>
            <a:ext cx="3124199" cy="4708981"/>
          </a:xfrm>
          <a:prstGeom prst="rect">
            <a:avLst/>
          </a:prstGeom>
          <a:noFill/>
        </p:spPr>
        <p:txBody>
          <a:bodyPr wrap="square" rtlCol="0">
            <a:spAutoFit/>
          </a:bodyPr>
          <a:lstStyle/>
          <a:p>
            <a:r>
              <a:rPr lang="en-IN" sz="2400" b="1" dirty="0" smtClean="0"/>
              <a:t>Real Property</a:t>
            </a:r>
          </a:p>
          <a:p>
            <a:r>
              <a:rPr lang="en-IN" sz="2400" b="1" dirty="0" smtClean="0"/>
              <a:t>R1, R2, R3, R4, …….. Rn</a:t>
            </a:r>
          </a:p>
          <a:p>
            <a:pPr marL="342900" indent="-342900">
              <a:buFont typeface="Wingdings" panose="05000000000000000000" pitchFamily="2" charset="2"/>
              <a:buChar char="§"/>
            </a:pPr>
            <a:r>
              <a:rPr lang="en-IN" sz="2400" dirty="0" smtClean="0"/>
              <a:t>Possess</a:t>
            </a:r>
          </a:p>
          <a:p>
            <a:pPr marL="342900" indent="-342900">
              <a:buFont typeface="Wingdings" panose="05000000000000000000" pitchFamily="2" charset="2"/>
              <a:buChar char="§"/>
            </a:pPr>
            <a:r>
              <a:rPr lang="en-IN" sz="2400" dirty="0" smtClean="0"/>
              <a:t>Use</a:t>
            </a:r>
          </a:p>
          <a:p>
            <a:pPr marL="342900" indent="-342900">
              <a:buFont typeface="Wingdings" panose="05000000000000000000" pitchFamily="2" charset="2"/>
              <a:buChar char="§"/>
            </a:pPr>
            <a:r>
              <a:rPr lang="en-IN" sz="2400" dirty="0" smtClean="0"/>
              <a:t>Enjoy</a:t>
            </a:r>
          </a:p>
          <a:p>
            <a:pPr marL="342900" indent="-342900">
              <a:buFont typeface="Wingdings" panose="05000000000000000000" pitchFamily="2" charset="2"/>
              <a:buChar char="§"/>
            </a:pPr>
            <a:r>
              <a:rPr lang="en-IN" sz="2400" dirty="0" smtClean="0"/>
              <a:t>Transfer (Sell)</a:t>
            </a:r>
          </a:p>
          <a:p>
            <a:pPr marL="342900" indent="-342900">
              <a:buFont typeface="Wingdings" panose="05000000000000000000" pitchFamily="2" charset="2"/>
              <a:buChar char="§"/>
            </a:pPr>
            <a:r>
              <a:rPr lang="en-IN" sz="2400" dirty="0" smtClean="0"/>
              <a:t>Encumber</a:t>
            </a:r>
          </a:p>
          <a:p>
            <a:pPr marL="342900" indent="-342900">
              <a:buFont typeface="Wingdings" panose="05000000000000000000" pitchFamily="2" charset="2"/>
              <a:buChar char="§"/>
            </a:pPr>
            <a:r>
              <a:rPr lang="en-IN" sz="2400" dirty="0" smtClean="0"/>
              <a:t>Doing Nothing </a:t>
            </a:r>
          </a:p>
          <a:p>
            <a:pPr marL="342900" indent="-342900">
              <a:buFont typeface="Wingdings" panose="05000000000000000000" pitchFamily="2" charset="2"/>
              <a:buChar char="§"/>
            </a:pPr>
            <a:r>
              <a:rPr lang="en-IN" sz="2400" dirty="0" smtClean="0"/>
              <a:t>Destroy</a:t>
            </a:r>
          </a:p>
          <a:p>
            <a:pPr marL="342900" indent="-342900">
              <a:buFont typeface="Wingdings" panose="05000000000000000000" pitchFamily="2" charset="2"/>
              <a:buChar char="§"/>
            </a:pPr>
            <a:r>
              <a:rPr lang="en-IN" sz="2400" dirty="0" smtClean="0"/>
              <a:t>Residuary Rights</a:t>
            </a:r>
          </a:p>
          <a:p>
            <a:endParaRPr lang="en-IN" sz="2400" dirty="0" smtClean="0"/>
          </a:p>
          <a:p>
            <a:endParaRPr lang="en-IN" dirty="0" smtClean="0"/>
          </a:p>
          <a:p>
            <a:endParaRPr lang="en-IN" dirty="0"/>
          </a:p>
        </p:txBody>
      </p:sp>
      <p:sp>
        <p:nvSpPr>
          <p:cNvPr id="6" name="TextBox 5"/>
          <p:cNvSpPr txBox="1"/>
          <p:nvPr/>
        </p:nvSpPr>
        <p:spPr>
          <a:xfrm>
            <a:off x="3363685" y="1779687"/>
            <a:ext cx="5551715" cy="4708981"/>
          </a:xfrm>
          <a:prstGeom prst="rect">
            <a:avLst/>
          </a:prstGeom>
          <a:noFill/>
        </p:spPr>
        <p:txBody>
          <a:bodyPr wrap="square" rtlCol="0">
            <a:spAutoFit/>
          </a:bodyPr>
          <a:lstStyle/>
          <a:p>
            <a:pPr marL="457200" indent="-457200" algn="just">
              <a:spcBef>
                <a:spcPts val="0"/>
              </a:spcBef>
              <a:buFont typeface="Wingdings" panose="05000000000000000000" pitchFamily="2" charset="2"/>
              <a:buChar char="§"/>
            </a:pPr>
            <a:r>
              <a:rPr lang="en-US" sz="2500" dirty="0" smtClean="0"/>
              <a:t>To reproduce the work in any material form</a:t>
            </a:r>
          </a:p>
          <a:p>
            <a:pPr marL="457200" indent="-457200" algn="just">
              <a:spcBef>
                <a:spcPts val="0"/>
              </a:spcBef>
              <a:buFont typeface="Wingdings" panose="05000000000000000000" pitchFamily="2" charset="2"/>
              <a:buChar char="§"/>
            </a:pPr>
            <a:r>
              <a:rPr lang="en-US" sz="2500" dirty="0" smtClean="0"/>
              <a:t>To issue copies of the work to the public</a:t>
            </a:r>
          </a:p>
          <a:p>
            <a:pPr marL="457200" indent="-457200" algn="just">
              <a:spcBef>
                <a:spcPts val="0"/>
              </a:spcBef>
              <a:buFont typeface="Wingdings" panose="05000000000000000000" pitchFamily="2" charset="2"/>
              <a:buChar char="§"/>
            </a:pPr>
            <a:r>
              <a:rPr lang="en-US" sz="2500" dirty="0" smtClean="0"/>
              <a:t>To perform the work in public</a:t>
            </a:r>
          </a:p>
          <a:p>
            <a:pPr marL="457200" indent="-457200" algn="just">
              <a:spcBef>
                <a:spcPts val="0"/>
              </a:spcBef>
              <a:buFont typeface="Wingdings" panose="05000000000000000000" pitchFamily="2" charset="2"/>
              <a:buChar char="§"/>
            </a:pPr>
            <a:r>
              <a:rPr lang="en-US" sz="2500" dirty="0" smtClean="0"/>
              <a:t>To communicate the work to the public</a:t>
            </a:r>
          </a:p>
          <a:p>
            <a:pPr marL="457200" indent="-457200" algn="just">
              <a:spcBef>
                <a:spcPts val="0"/>
              </a:spcBef>
              <a:buFont typeface="Wingdings" panose="05000000000000000000" pitchFamily="2" charset="2"/>
              <a:buChar char="§"/>
            </a:pPr>
            <a:r>
              <a:rPr lang="en-US" sz="2500" dirty="0" smtClean="0"/>
              <a:t>To make any cinematograph film or sound recording in respect of the work</a:t>
            </a:r>
          </a:p>
          <a:p>
            <a:pPr marL="457200" indent="-457200" algn="just">
              <a:spcBef>
                <a:spcPts val="0"/>
              </a:spcBef>
              <a:buFont typeface="Wingdings" panose="05000000000000000000" pitchFamily="2" charset="2"/>
              <a:buChar char="§"/>
            </a:pPr>
            <a:r>
              <a:rPr lang="en-US" sz="2500" dirty="0" smtClean="0"/>
              <a:t>To make any translation of the work </a:t>
            </a:r>
          </a:p>
          <a:p>
            <a:pPr marL="457200" indent="-457200" algn="just">
              <a:spcBef>
                <a:spcPts val="0"/>
              </a:spcBef>
              <a:buFont typeface="Wingdings" panose="05000000000000000000" pitchFamily="2" charset="2"/>
              <a:buChar char="§"/>
            </a:pPr>
            <a:r>
              <a:rPr lang="en-US" sz="2500" dirty="0" smtClean="0"/>
              <a:t>To make any adaptation of the work</a:t>
            </a:r>
          </a:p>
        </p:txBody>
      </p:sp>
    </p:spTree>
    <p:extLst>
      <p:ext uri="{BB962C8B-B14F-4D97-AF65-F5344CB8AC3E}">
        <p14:creationId xmlns:p14="http://schemas.microsoft.com/office/powerpoint/2010/main" val="28798946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b="1" dirty="0" smtClean="0"/>
              <a:t>The point here is that the user himself/herself is not copying rather he/she asking the library to do photocopying for him/ her.</a:t>
            </a:r>
          </a:p>
          <a:p>
            <a:pPr algn="just"/>
            <a:r>
              <a:rPr lang="en-IN" b="1" dirty="0" smtClean="0"/>
              <a:t>If act had been done personally by him/her whether the same would have been fair dealing? </a:t>
            </a:r>
            <a:endParaRPr lang="en-IN" b="1" dirty="0"/>
          </a:p>
        </p:txBody>
      </p:sp>
    </p:spTree>
    <p:extLst>
      <p:ext uri="{BB962C8B-B14F-4D97-AF65-F5344CB8AC3E}">
        <p14:creationId xmlns:p14="http://schemas.microsoft.com/office/powerpoint/2010/main" val="42634106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b="1" dirty="0"/>
              <a:t>Creating Course Packs for Students</a:t>
            </a:r>
            <a:r>
              <a:rPr lang="en-IN" dirty="0"/>
              <a:t/>
            </a:r>
            <a:br>
              <a:rPr lang="en-IN" dirty="0"/>
            </a:br>
            <a:endParaRPr lang="en-IN" dirty="0"/>
          </a:p>
        </p:txBody>
      </p:sp>
    </p:spTree>
    <p:extLst>
      <p:ext uri="{BB962C8B-B14F-4D97-AF65-F5344CB8AC3E}">
        <p14:creationId xmlns:p14="http://schemas.microsoft.com/office/powerpoint/2010/main" val="8427446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b="1" dirty="0" smtClean="0"/>
              <a:t>U.S.A:</a:t>
            </a:r>
            <a:r>
              <a:rPr lang="en-IN" dirty="0" smtClean="0"/>
              <a:t> </a:t>
            </a:r>
            <a:r>
              <a:rPr lang="en-IN" b="1" dirty="0"/>
              <a:t>Princeton University Press v. Michigan Document Services, Inc</a:t>
            </a:r>
            <a:r>
              <a:rPr lang="en-IN" b="1" dirty="0" smtClean="0"/>
              <a:t>. </a:t>
            </a:r>
            <a:r>
              <a:rPr lang="en-IN" b="1" dirty="0" smtClean="0">
                <a:solidFill>
                  <a:srgbClr val="FF0000"/>
                </a:solidFill>
              </a:rPr>
              <a:t>[Not fair use]</a:t>
            </a:r>
            <a:endParaRPr lang="en-IN" b="1" dirty="0">
              <a:solidFill>
                <a:srgbClr val="FF0000"/>
              </a:solidFill>
            </a:endParaRPr>
          </a:p>
          <a:p>
            <a:pPr algn="just"/>
            <a:r>
              <a:rPr lang="en-IN" b="1" dirty="0" smtClean="0"/>
              <a:t>India: The </a:t>
            </a:r>
            <a:r>
              <a:rPr lang="en-IN" b="1" dirty="0"/>
              <a:t>Chancellor, Masters &amp; Scholars of the University of Oxford &amp; </a:t>
            </a:r>
            <a:r>
              <a:rPr lang="en-IN" b="1" dirty="0" err="1"/>
              <a:t>Ors</a:t>
            </a:r>
            <a:r>
              <a:rPr lang="en-IN" b="1" dirty="0"/>
              <a:t>. v</a:t>
            </a:r>
            <a:r>
              <a:rPr lang="en-IN" b="1" dirty="0" smtClean="0"/>
              <a:t>. </a:t>
            </a:r>
            <a:r>
              <a:rPr lang="en-IN" b="1" dirty="0" err="1" smtClean="0"/>
              <a:t>Rameshwari</a:t>
            </a:r>
            <a:r>
              <a:rPr lang="en-IN" b="1" dirty="0" smtClean="0"/>
              <a:t> </a:t>
            </a:r>
            <a:r>
              <a:rPr lang="en-IN" b="1" dirty="0"/>
              <a:t>Photocopy Services &amp; </a:t>
            </a:r>
            <a:r>
              <a:rPr lang="en-IN" b="1" dirty="0" err="1"/>
              <a:t>Ors</a:t>
            </a:r>
            <a:r>
              <a:rPr lang="en-IN" b="1" dirty="0" smtClean="0"/>
              <a:t>.</a:t>
            </a:r>
            <a:r>
              <a:rPr lang="en-IN" b="1" dirty="0" smtClean="0">
                <a:solidFill>
                  <a:srgbClr val="92D050"/>
                </a:solidFill>
              </a:rPr>
              <a:t> [Fair Dealing]</a:t>
            </a:r>
            <a:r>
              <a:rPr lang="en-IN" b="1" dirty="0"/>
              <a:t> </a:t>
            </a:r>
          </a:p>
          <a:p>
            <a:pPr algn="just"/>
            <a:endParaRPr lang="en-IN" dirty="0"/>
          </a:p>
        </p:txBody>
      </p:sp>
    </p:spTree>
    <p:extLst>
      <p:ext uri="{BB962C8B-B14F-4D97-AF65-F5344CB8AC3E}">
        <p14:creationId xmlns:p14="http://schemas.microsoft.com/office/powerpoint/2010/main" val="17122201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Inter-Library Loans</a:t>
            </a:r>
            <a:br>
              <a:rPr lang="en-IN" dirty="0"/>
            </a:br>
            <a:endParaRPr lang="en-IN" dirty="0"/>
          </a:p>
        </p:txBody>
      </p:sp>
      <p:sp>
        <p:nvSpPr>
          <p:cNvPr id="3" name="Text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7022762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No express provision in India.</a:t>
            </a:r>
          </a:p>
          <a:p>
            <a:r>
              <a:rPr lang="en-IN" dirty="0" smtClean="0"/>
              <a:t>First Sale doctrine?</a:t>
            </a:r>
            <a:endParaRPr lang="en-IN" dirty="0"/>
          </a:p>
        </p:txBody>
      </p:sp>
    </p:spTree>
    <p:extLst>
      <p:ext uri="{BB962C8B-B14F-4D97-AF65-F5344CB8AC3E}">
        <p14:creationId xmlns:p14="http://schemas.microsoft.com/office/powerpoint/2010/main" val="12876214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THe</a:t>
            </a:r>
            <a:r>
              <a:rPr lang="en-IN" dirty="0" smtClean="0"/>
              <a:t> Issue of orphan works</a:t>
            </a:r>
            <a:endParaRPr lang="en-IN" dirty="0"/>
          </a:p>
        </p:txBody>
      </p:sp>
    </p:spTree>
    <p:extLst>
      <p:ext uri="{BB962C8B-B14F-4D97-AF65-F5344CB8AC3E}">
        <p14:creationId xmlns:p14="http://schemas.microsoft.com/office/powerpoint/2010/main" val="12896783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Section 31A</a:t>
            </a:r>
            <a:endParaRPr lang="en-IN" dirty="0"/>
          </a:p>
        </p:txBody>
      </p:sp>
      <p:sp>
        <p:nvSpPr>
          <p:cNvPr id="3" name="Content Placeholder 2"/>
          <p:cNvSpPr>
            <a:spLocks noGrp="1"/>
          </p:cNvSpPr>
          <p:nvPr>
            <p:ph idx="1"/>
          </p:nvPr>
        </p:nvSpPr>
        <p:spPr/>
        <p:txBody>
          <a:bodyPr>
            <a:normAutofit/>
          </a:bodyPr>
          <a:lstStyle/>
          <a:p>
            <a:pPr marL="0" indent="0" algn="just">
              <a:buNone/>
            </a:pPr>
            <a:r>
              <a:rPr lang="en-IN" dirty="0"/>
              <a:t>Where, in the case of any unpublished work or any work published or communicated to the public and the work is withheld from the public in India, the author is dead or unknown or cannot be traced, or the owner of the copyright in such work cannot be found, any person may apply to the Appellate Board for a licence to publish or communicate to the public such work or a translation thereof in any language.</a:t>
            </a:r>
          </a:p>
        </p:txBody>
      </p:sp>
    </p:spTree>
    <p:extLst>
      <p:ext uri="{BB962C8B-B14F-4D97-AF65-F5344CB8AC3E}">
        <p14:creationId xmlns:p14="http://schemas.microsoft.com/office/powerpoint/2010/main" val="2119478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RightsStatements</a:t>
            </a:r>
            <a:endParaRPr lang="en-IN" dirty="0"/>
          </a:p>
        </p:txBody>
      </p:sp>
      <p:sp>
        <p:nvSpPr>
          <p:cNvPr id="3" name="Content Placeholder 2"/>
          <p:cNvSpPr>
            <a:spLocks noGrp="1"/>
          </p:cNvSpPr>
          <p:nvPr>
            <p:ph idx="1"/>
          </p:nvPr>
        </p:nvSpPr>
        <p:spPr/>
        <p:txBody>
          <a:bodyPr/>
          <a:lstStyle/>
          <a:p>
            <a:pPr marL="0" indent="0" algn="just">
              <a:buNone/>
            </a:pPr>
            <a:r>
              <a:rPr lang="en-IN" dirty="0"/>
              <a:t>This Item is protected by copyright and/or related rights. However, for this Item, either (a) no rights-holder(s) have been identified or (b) one or more rights-holder(s) have been identified but none have been located. You are free to use this Item in any way that is permitted by the copyright and </a:t>
            </a:r>
            <a:r>
              <a:rPr lang="en-IN" dirty="0" smtClean="0"/>
              <a:t>related</a:t>
            </a:r>
            <a:r>
              <a:rPr lang="en-IN" dirty="0"/>
              <a:t> rights legislation that applies to your </a:t>
            </a:r>
            <a:r>
              <a:rPr lang="en-IN" dirty="0" smtClean="0"/>
              <a:t>use.</a:t>
            </a:r>
            <a:endParaRPr lang="en-IN" dirty="0"/>
          </a:p>
        </p:txBody>
      </p:sp>
    </p:spTree>
    <p:extLst>
      <p:ext uri="{BB962C8B-B14F-4D97-AF65-F5344CB8AC3E}">
        <p14:creationId xmlns:p14="http://schemas.microsoft.com/office/powerpoint/2010/main" val="10094747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IS METADATA COPYRIGHTABLE?</a:t>
            </a:r>
            <a:endParaRPr lang="en-IN" dirty="0"/>
          </a:p>
        </p:txBody>
      </p:sp>
    </p:spTree>
    <p:extLst>
      <p:ext uri="{BB962C8B-B14F-4D97-AF65-F5344CB8AC3E}">
        <p14:creationId xmlns:p14="http://schemas.microsoft.com/office/powerpoint/2010/main" val="27103472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1371600"/>
          </a:xfrm>
        </p:spPr>
        <p:txBody>
          <a:bodyPr>
            <a:noAutofit/>
          </a:bodyPr>
          <a:lstStyle/>
          <a:p>
            <a:pPr algn="just"/>
            <a:r>
              <a:rPr lang="en-IN" sz="3600" dirty="0" smtClean="0">
                <a:latin typeface="Arial Rounded MT Bold" panose="020F0704030504030204" pitchFamily="34" charset="0"/>
              </a:rPr>
              <a:t>Policy Statement on Metadata  of Digital Public Library of America (DPLA)</a:t>
            </a:r>
            <a:endParaRPr lang="en-IN" sz="3600" dirty="0">
              <a:latin typeface="Arial Rounded MT Bold" panose="020F0704030504030204" pitchFamily="34" charset="0"/>
            </a:endParaRPr>
          </a:p>
        </p:txBody>
      </p:sp>
      <p:sp>
        <p:nvSpPr>
          <p:cNvPr id="3" name="Content Placeholder 2"/>
          <p:cNvSpPr>
            <a:spLocks noGrp="1"/>
          </p:cNvSpPr>
          <p:nvPr>
            <p:ph idx="1"/>
          </p:nvPr>
        </p:nvSpPr>
        <p:spPr/>
        <p:txBody>
          <a:bodyPr>
            <a:normAutofit fontScale="85000" lnSpcReduction="10000"/>
          </a:bodyPr>
          <a:lstStyle/>
          <a:p>
            <a:pPr marL="0" indent="0" algn="just">
              <a:buNone/>
            </a:pPr>
            <a:r>
              <a:rPr lang="en-IN" b="1" dirty="0" smtClean="0"/>
              <a:t>01</a:t>
            </a:r>
            <a:r>
              <a:rPr lang="en-IN" b="1" dirty="0"/>
              <a:t>. The Vast Majority of Metadata is Not Subject to Copyright Restrictions.</a:t>
            </a:r>
            <a:endParaRPr lang="en-IN" dirty="0"/>
          </a:p>
          <a:p>
            <a:pPr marL="0" indent="0" algn="just">
              <a:buNone/>
            </a:pPr>
            <a:r>
              <a:rPr lang="en-IN" dirty="0"/>
              <a:t>The DPLA believes that the vast majority of metadata is not subject to copyright, because it either expresses only objective facts (which are not original) or constitutes expression so limited by the number of ways the underlying ideas can be expressed that such expression has merged with those ideas.</a:t>
            </a:r>
          </a:p>
          <a:p>
            <a:pPr marL="0" indent="0" algn="just">
              <a:buNone/>
            </a:pPr>
            <a:r>
              <a:rPr lang="en-IN" b="1" dirty="0" smtClean="0">
                <a:solidFill>
                  <a:srgbClr val="FF0000"/>
                </a:solidFill>
              </a:rPr>
              <a:t>DPLA </a:t>
            </a:r>
            <a:r>
              <a:rPr lang="en-IN" b="1" dirty="0">
                <a:solidFill>
                  <a:srgbClr val="FF0000"/>
                </a:solidFill>
              </a:rPr>
              <a:t>is located at the </a:t>
            </a:r>
            <a:r>
              <a:rPr lang="en-IN" b="1" dirty="0" smtClean="0">
                <a:solidFill>
                  <a:srgbClr val="FF0000"/>
                </a:solidFill>
              </a:rPr>
              <a:t>Berkman </a:t>
            </a:r>
            <a:r>
              <a:rPr lang="en-IN" b="1" dirty="0" err="1" smtClean="0">
                <a:solidFill>
                  <a:srgbClr val="FF0000"/>
                </a:solidFill>
              </a:rPr>
              <a:t>Center</a:t>
            </a:r>
            <a:r>
              <a:rPr lang="en-IN" b="1" dirty="0" smtClean="0">
                <a:solidFill>
                  <a:srgbClr val="FF0000"/>
                </a:solidFill>
              </a:rPr>
              <a:t> for Internet and Society at Harvard </a:t>
            </a:r>
            <a:r>
              <a:rPr lang="en-IN" b="1" dirty="0">
                <a:solidFill>
                  <a:srgbClr val="FF0000"/>
                </a:solidFill>
              </a:rPr>
              <a:t>Law School, </a:t>
            </a:r>
            <a:r>
              <a:rPr lang="en-IN" b="1" dirty="0" smtClean="0">
                <a:solidFill>
                  <a:srgbClr val="FF0000"/>
                </a:solidFill>
              </a:rPr>
              <a:t>therefore this </a:t>
            </a:r>
            <a:r>
              <a:rPr lang="en-IN" b="1" dirty="0">
                <a:solidFill>
                  <a:srgbClr val="FF0000"/>
                </a:solidFill>
              </a:rPr>
              <a:t>statement carries a fair amount of </a:t>
            </a:r>
            <a:r>
              <a:rPr lang="en-IN" b="1" dirty="0" smtClean="0">
                <a:solidFill>
                  <a:srgbClr val="FF0000"/>
                </a:solidFill>
              </a:rPr>
              <a:t>legal </a:t>
            </a:r>
            <a:r>
              <a:rPr lang="en-IN" b="1" dirty="0">
                <a:solidFill>
                  <a:srgbClr val="FF0000"/>
                </a:solidFill>
              </a:rPr>
              <a:t>credibility.</a:t>
            </a:r>
          </a:p>
          <a:p>
            <a:pPr algn="just"/>
            <a:endParaRPr lang="en-IN" dirty="0"/>
          </a:p>
        </p:txBody>
      </p:sp>
    </p:spTree>
    <p:extLst>
      <p:ext uri="{BB962C8B-B14F-4D97-AF65-F5344CB8AC3E}">
        <p14:creationId xmlns:p14="http://schemas.microsoft.com/office/powerpoint/2010/main" val="1212349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What is Infringement?</a:t>
            </a:r>
            <a:br>
              <a:rPr lang="en-IN" dirty="0" smtClean="0"/>
            </a:br>
            <a:r>
              <a:rPr lang="en-IN" sz="4000" dirty="0" smtClean="0">
                <a:solidFill>
                  <a:srgbClr val="FF0000"/>
                </a:solidFill>
              </a:rPr>
              <a:t>Violation of any of the Rights</a:t>
            </a:r>
            <a:endParaRPr lang="en-IN" sz="4000" dirty="0">
              <a:solidFill>
                <a:srgbClr val="FF0000"/>
              </a:solidFill>
            </a:endParaRPr>
          </a:p>
        </p:txBody>
      </p:sp>
      <p:sp>
        <p:nvSpPr>
          <p:cNvPr id="3" name="Content Placeholder 2"/>
          <p:cNvSpPr>
            <a:spLocks noGrp="1"/>
          </p:cNvSpPr>
          <p:nvPr>
            <p:ph idx="1"/>
          </p:nvPr>
        </p:nvSpPr>
        <p:spPr/>
        <p:txBody>
          <a:bodyPr/>
          <a:lstStyle/>
          <a:p>
            <a:pPr marL="0" indent="0" algn="just">
              <a:buNone/>
            </a:pPr>
            <a:r>
              <a:rPr lang="en-IN" dirty="0" smtClean="0"/>
              <a:t>For example photocopying of a book violates right to reproduction.</a:t>
            </a:r>
          </a:p>
          <a:p>
            <a:pPr marL="0" indent="0" algn="just">
              <a:buNone/>
            </a:pPr>
            <a:r>
              <a:rPr lang="en-IN" dirty="0" smtClean="0"/>
              <a:t>Scanning of a book violates right to reproduction.</a:t>
            </a:r>
          </a:p>
          <a:p>
            <a:pPr marL="0" indent="0" algn="just">
              <a:buNone/>
            </a:pPr>
            <a:r>
              <a:rPr lang="en-IN" dirty="0" smtClean="0"/>
              <a:t>Sending the scanned book through email violates right to circulation. </a:t>
            </a:r>
          </a:p>
          <a:p>
            <a:pPr marL="0" indent="0">
              <a:buNone/>
            </a:pPr>
            <a:endParaRPr lang="en-IN" dirty="0"/>
          </a:p>
        </p:txBody>
      </p:sp>
    </p:spTree>
    <p:extLst>
      <p:ext uri="{BB962C8B-B14F-4D97-AF65-F5344CB8AC3E}">
        <p14:creationId xmlns:p14="http://schemas.microsoft.com/office/powerpoint/2010/main" val="35284423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Twofold Questions </a:t>
            </a:r>
            <a:endParaRPr lang="en-IN" dirty="0"/>
          </a:p>
        </p:txBody>
      </p:sp>
      <p:sp>
        <p:nvSpPr>
          <p:cNvPr id="3" name="Content Placeholder 2"/>
          <p:cNvSpPr>
            <a:spLocks noGrp="1"/>
          </p:cNvSpPr>
          <p:nvPr>
            <p:ph idx="1"/>
          </p:nvPr>
        </p:nvSpPr>
        <p:spPr/>
        <p:txBody>
          <a:bodyPr/>
          <a:lstStyle/>
          <a:p>
            <a:pPr algn="just"/>
            <a:r>
              <a:rPr lang="en-IN" dirty="0" smtClean="0"/>
              <a:t>Is Metadata Original?</a:t>
            </a:r>
          </a:p>
          <a:p>
            <a:pPr algn="just"/>
            <a:r>
              <a:rPr lang="en-IN" dirty="0"/>
              <a:t>Is Metadata m</a:t>
            </a:r>
            <a:r>
              <a:rPr lang="en-IN" dirty="0" smtClean="0"/>
              <a:t>ere assembly of fact? Or by reason of originality of selection or arrangement it qualifies to copyrightable category?     </a:t>
            </a:r>
            <a:endParaRPr lang="en-IN" dirty="0"/>
          </a:p>
          <a:p>
            <a:pPr algn="just"/>
            <a:endParaRPr lang="en-IN" dirty="0" smtClean="0"/>
          </a:p>
          <a:p>
            <a:pPr algn="just"/>
            <a:endParaRPr lang="en-IN" dirty="0"/>
          </a:p>
        </p:txBody>
      </p:sp>
    </p:spTree>
    <p:extLst>
      <p:ext uri="{BB962C8B-B14F-4D97-AF65-F5344CB8AC3E}">
        <p14:creationId xmlns:p14="http://schemas.microsoft.com/office/powerpoint/2010/main" val="25635197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Requirement of Copyright</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4100381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60229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Originality Requirement</a:t>
            </a:r>
            <a:endParaRPr lang="en-IN" dirty="0"/>
          </a:p>
        </p:txBody>
      </p:sp>
      <p:sp>
        <p:nvSpPr>
          <p:cNvPr id="3" name="Text Placeholder 2"/>
          <p:cNvSpPr>
            <a:spLocks noGrp="1"/>
          </p:cNvSpPr>
          <p:nvPr>
            <p:ph type="body" idx="1"/>
          </p:nvPr>
        </p:nvSpPr>
        <p:spPr>
          <a:xfrm>
            <a:off x="3707904" y="2924944"/>
            <a:ext cx="5112568" cy="1454888"/>
          </a:xfrm>
        </p:spPr>
        <p:txBody>
          <a:bodyPr>
            <a:normAutofit/>
          </a:bodyPr>
          <a:lstStyle/>
          <a:p>
            <a:pPr algn="just"/>
            <a:r>
              <a:rPr lang="en-IN" dirty="0" smtClean="0"/>
              <a:t>Copyright Law in India contemplates that copyright subsists in original Literary, Dramatic, Musical and Artistic Work </a:t>
            </a:r>
            <a:endParaRPr lang="en-IN" dirty="0"/>
          </a:p>
        </p:txBody>
      </p:sp>
    </p:spTree>
    <p:extLst>
      <p:ext uri="{BB962C8B-B14F-4D97-AF65-F5344CB8AC3E}">
        <p14:creationId xmlns:p14="http://schemas.microsoft.com/office/powerpoint/2010/main" val="33022638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822179988"/>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349607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i="1" dirty="0" smtClean="0"/>
              <a:t>Sheldon v. Metro-Goldwin Picture Co</a:t>
            </a:r>
            <a:r>
              <a:rPr lang="en-US" sz="2800" dirty="0" smtClean="0"/>
              <a:t>., 89 F2d 49, 54 (2d Cir. 1936) </a:t>
            </a:r>
            <a:r>
              <a:rPr lang="en-US" sz="2800" dirty="0" err="1" smtClean="0"/>
              <a:t>aff'd</a:t>
            </a:r>
            <a:r>
              <a:rPr lang="en-US" sz="2800" dirty="0" smtClean="0"/>
              <a:t> 309 US 390 (1940)</a:t>
            </a:r>
            <a:endParaRPr lang="en-IN" sz="2800" dirty="0"/>
          </a:p>
        </p:txBody>
      </p:sp>
      <p:sp>
        <p:nvSpPr>
          <p:cNvPr id="3" name="Content Placeholder 2"/>
          <p:cNvSpPr>
            <a:spLocks noGrp="1"/>
          </p:cNvSpPr>
          <p:nvPr>
            <p:ph idx="1"/>
          </p:nvPr>
        </p:nvSpPr>
        <p:spPr>
          <a:xfrm>
            <a:off x="467544" y="1916832"/>
            <a:ext cx="8229600" cy="4525963"/>
          </a:xfrm>
        </p:spPr>
        <p:txBody>
          <a:bodyPr/>
          <a:lstStyle/>
          <a:p>
            <a:pPr algn="just"/>
            <a:r>
              <a:rPr lang="en-US" dirty="0" smtClean="0"/>
              <a:t>Judge Learned Hand had explained the concept in the following words: </a:t>
            </a:r>
          </a:p>
          <a:p>
            <a:pPr algn="just">
              <a:spcBef>
                <a:spcPts val="0"/>
              </a:spcBef>
              <a:buNone/>
            </a:pPr>
            <a:r>
              <a:rPr lang="en-US" dirty="0" smtClean="0"/>
              <a:t>	</a:t>
            </a:r>
          </a:p>
          <a:p>
            <a:pPr algn="just">
              <a:spcBef>
                <a:spcPts val="0"/>
              </a:spcBef>
              <a:buNone/>
            </a:pPr>
            <a:r>
              <a:rPr lang="en-US" dirty="0" smtClean="0"/>
              <a:t>	“</a:t>
            </a:r>
            <a:r>
              <a:rPr lang="en-US" dirty="0" smtClean="0">
                <a:solidFill>
                  <a:srgbClr val="FF0000"/>
                </a:solidFill>
              </a:rPr>
              <a:t>[I]f by some magic a man who had never known it were to compose anew Keats’s </a:t>
            </a:r>
            <a:r>
              <a:rPr lang="en-US" i="1" dirty="0" smtClean="0">
                <a:solidFill>
                  <a:srgbClr val="FF0000"/>
                </a:solidFill>
              </a:rPr>
              <a:t>Ode on a Grecian Urn</a:t>
            </a:r>
            <a:r>
              <a:rPr lang="en-US" dirty="0" smtClean="0">
                <a:solidFill>
                  <a:srgbClr val="FF0000"/>
                </a:solidFill>
              </a:rPr>
              <a:t>, he would be an author, if he copyrighted it, others might not copy that poem, though they might of course copy Keats’s</a:t>
            </a:r>
            <a:r>
              <a:rPr lang="en-US" dirty="0" smtClean="0"/>
              <a:t>”. </a:t>
            </a:r>
            <a:endParaRPr lang="en-IN" dirty="0" smtClean="0"/>
          </a:p>
          <a:p>
            <a:pPr algn="just"/>
            <a:endParaRPr lang="en-IN" dirty="0"/>
          </a:p>
        </p:txBody>
      </p:sp>
    </p:spTree>
    <p:extLst>
      <p:ext uri="{BB962C8B-B14F-4D97-AF65-F5344CB8AC3E}">
        <p14:creationId xmlns:p14="http://schemas.microsoft.com/office/powerpoint/2010/main" val="55002393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John Keats’s “</a:t>
            </a:r>
            <a:r>
              <a:rPr lang="en-IN" dirty="0" smtClean="0"/>
              <a:t>Ode on a Grecian Urn”</a:t>
            </a:r>
            <a:endParaRPr lang="en-IN" dirty="0"/>
          </a:p>
        </p:txBody>
      </p:sp>
      <p:pic>
        <p:nvPicPr>
          <p:cNvPr id="7" name="Content Placeholder 6" descr="JohnKeats1819[1].jpg"/>
          <p:cNvPicPr>
            <a:picLocks noGrp="1" noChangeAspect="1"/>
          </p:cNvPicPr>
          <p:nvPr>
            <p:ph sz="half" idx="1"/>
          </p:nvPr>
        </p:nvPicPr>
        <p:blipFill>
          <a:blip r:embed="rId2" cstate="print"/>
          <a:stretch>
            <a:fillRect/>
          </a:stretch>
        </p:blipFill>
        <p:spPr>
          <a:xfrm>
            <a:off x="827093" y="1920875"/>
            <a:ext cx="3298813" cy="4433888"/>
          </a:xfrm>
        </p:spPr>
      </p:pic>
      <p:pic>
        <p:nvPicPr>
          <p:cNvPr id="6" name="Content Placeholder 5" descr="400px-Grecian-george[1].jpg"/>
          <p:cNvPicPr>
            <a:picLocks noGrp="1" noChangeAspect="1"/>
          </p:cNvPicPr>
          <p:nvPr>
            <p:ph sz="half" idx="2"/>
          </p:nvPr>
        </p:nvPicPr>
        <p:blipFill>
          <a:blip r:embed="rId3" cstate="print"/>
          <a:stretch>
            <a:fillRect/>
          </a:stretch>
        </p:blipFill>
        <p:spPr>
          <a:xfrm>
            <a:off x="5447161" y="2310361"/>
            <a:ext cx="2440678" cy="3654916"/>
          </a:xfrm>
        </p:spPr>
      </p:pic>
    </p:spTree>
    <p:extLst>
      <p:ext uri="{BB962C8B-B14F-4D97-AF65-F5344CB8AC3E}">
        <p14:creationId xmlns:p14="http://schemas.microsoft.com/office/powerpoint/2010/main" val="60762808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79989528"/>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a:bodyPr>
          <a:lstStyle/>
          <a:p>
            <a:r>
              <a:rPr lang="en-IN" dirty="0" smtClean="0"/>
              <a:t>Different Standards of Originality</a:t>
            </a:r>
            <a:endParaRPr lang="en-IN" dirty="0"/>
          </a:p>
        </p:txBody>
      </p:sp>
    </p:spTree>
    <p:extLst>
      <p:ext uri="{BB962C8B-B14F-4D97-AF65-F5344CB8AC3E}">
        <p14:creationId xmlns:p14="http://schemas.microsoft.com/office/powerpoint/2010/main" val="10259614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Indian Approach to Originality </a:t>
            </a:r>
            <a:endParaRPr lang="en-IN" dirty="0"/>
          </a:p>
        </p:txBody>
      </p:sp>
      <p:sp>
        <p:nvSpPr>
          <p:cNvPr id="3" name="Content Placeholder 2"/>
          <p:cNvSpPr>
            <a:spLocks noGrp="1"/>
          </p:cNvSpPr>
          <p:nvPr>
            <p:ph idx="1"/>
          </p:nvPr>
        </p:nvSpPr>
        <p:spPr/>
        <p:txBody>
          <a:bodyPr>
            <a:normAutofit lnSpcReduction="10000"/>
          </a:bodyPr>
          <a:lstStyle/>
          <a:p>
            <a:pPr algn="just"/>
            <a:r>
              <a:rPr lang="en-US" dirty="0" smtClean="0"/>
              <a:t>In </a:t>
            </a:r>
            <a:r>
              <a:rPr lang="en-US" i="1" dirty="0" smtClean="0"/>
              <a:t>Eastern Book Company v. D.B. </a:t>
            </a:r>
            <a:r>
              <a:rPr lang="en-US" i="1" dirty="0" err="1" smtClean="0"/>
              <a:t>Modak</a:t>
            </a:r>
            <a:r>
              <a:rPr lang="en-US" dirty="0" smtClean="0"/>
              <a:t>  [(2008) 1 SCC 1], our Supreme Court referring to the Canadian Supreme Court’s decision in </a:t>
            </a:r>
            <a:r>
              <a:rPr lang="en-US" i="1" dirty="0" smtClean="0"/>
              <a:t>CCH Canadian v. Law Society of Upper Canada</a:t>
            </a:r>
            <a:r>
              <a:rPr lang="en-US" dirty="0" smtClean="0"/>
              <a:t> adopted the following approach: </a:t>
            </a:r>
          </a:p>
          <a:p>
            <a:pPr lvl="2" algn="just"/>
            <a:r>
              <a:rPr lang="en-US" dirty="0" smtClean="0"/>
              <a:t>Copyright protects the original expression not the idea</a:t>
            </a:r>
          </a:p>
          <a:p>
            <a:pPr lvl="2" algn="just"/>
            <a:r>
              <a:rPr lang="en-US" dirty="0" smtClean="0"/>
              <a:t>The expression must originate from the author</a:t>
            </a:r>
          </a:p>
          <a:p>
            <a:pPr lvl="2" algn="just"/>
            <a:r>
              <a:rPr lang="en-US" dirty="0" smtClean="0"/>
              <a:t>For producing the work the author needs to apply labor, skill and judgment with a flavor of creativity. </a:t>
            </a:r>
          </a:p>
          <a:p>
            <a:pPr lvl="2" algn="just"/>
            <a:endParaRPr lang="en-IN" dirty="0"/>
          </a:p>
        </p:txBody>
      </p:sp>
    </p:spTree>
    <p:extLst>
      <p:ext uri="{BB962C8B-B14F-4D97-AF65-F5344CB8AC3E}">
        <p14:creationId xmlns:p14="http://schemas.microsoft.com/office/powerpoint/2010/main" val="205431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Indian Scenario</a:t>
            </a:r>
            <a:endParaRPr lang="en-IN" dirty="0"/>
          </a:p>
        </p:txBody>
      </p:sp>
      <p:sp>
        <p:nvSpPr>
          <p:cNvPr id="3" name="Content Placeholder 2"/>
          <p:cNvSpPr>
            <a:spLocks noGrp="1"/>
          </p:cNvSpPr>
          <p:nvPr>
            <p:ph idx="1"/>
          </p:nvPr>
        </p:nvSpPr>
        <p:spPr/>
        <p:txBody>
          <a:bodyPr/>
          <a:lstStyle/>
          <a:p>
            <a:pPr algn="just"/>
            <a:r>
              <a:rPr lang="en-IN" dirty="0" smtClean="0"/>
              <a:t>Case 1: </a:t>
            </a:r>
            <a:r>
              <a:rPr lang="en-IN" dirty="0"/>
              <a:t>Mere </a:t>
            </a:r>
            <a:r>
              <a:rPr lang="en-IN" dirty="0" smtClean="0"/>
              <a:t>compilation may not be, but if non-trivial and non-mechanical application labour, skill and judgment is present it may qualify for copyright protection.</a:t>
            </a:r>
          </a:p>
          <a:p>
            <a:pPr algn="just"/>
            <a:r>
              <a:rPr lang="en-IN" dirty="0" smtClean="0"/>
              <a:t>Case 2: Before making any addition or alteration to others “</a:t>
            </a:r>
            <a:r>
              <a:rPr lang="en-IN" b="1" dirty="0" smtClean="0"/>
              <a:t>copyrighted metadata</a:t>
            </a:r>
            <a:r>
              <a:rPr lang="en-IN" dirty="0" smtClean="0"/>
              <a:t>” seek derivative license.   </a:t>
            </a:r>
            <a:endParaRPr lang="en-IN" dirty="0"/>
          </a:p>
          <a:p>
            <a:pPr algn="just"/>
            <a:endParaRPr lang="en-IN" dirty="0"/>
          </a:p>
        </p:txBody>
      </p:sp>
    </p:spTree>
    <p:extLst>
      <p:ext uri="{BB962C8B-B14F-4D97-AF65-F5344CB8AC3E}">
        <p14:creationId xmlns:p14="http://schemas.microsoft.com/office/powerpoint/2010/main" val="2325738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How to Escape Infringement?</a:t>
            </a:r>
            <a:endParaRPr lang="en-IN" dirty="0"/>
          </a:p>
        </p:txBody>
      </p:sp>
      <p:sp>
        <p:nvSpPr>
          <p:cNvPr id="3" name="Content Placeholder 2"/>
          <p:cNvSpPr>
            <a:spLocks noGrp="1"/>
          </p:cNvSpPr>
          <p:nvPr>
            <p:ph idx="1"/>
          </p:nvPr>
        </p:nvSpPr>
        <p:spPr/>
        <p:txBody>
          <a:bodyPr/>
          <a:lstStyle/>
          <a:p>
            <a:pPr algn="just"/>
            <a:r>
              <a:rPr lang="en-IN" dirty="0" smtClean="0"/>
              <a:t>Take License.</a:t>
            </a:r>
          </a:p>
          <a:p>
            <a:pPr marL="0" indent="0" algn="just">
              <a:buNone/>
            </a:pPr>
            <a:r>
              <a:rPr lang="en-IN" dirty="0" smtClean="0"/>
              <a:t>	Or</a:t>
            </a:r>
          </a:p>
          <a:p>
            <a:pPr algn="just"/>
            <a:r>
              <a:rPr lang="en-IN" dirty="0" smtClean="0"/>
              <a:t>Ensure that the activities fall within the ambit of exceptions, the major of which is fair dealing/fair use.  </a:t>
            </a:r>
          </a:p>
          <a:p>
            <a:pPr algn="just"/>
            <a:endParaRPr lang="en-IN" dirty="0" smtClean="0"/>
          </a:p>
          <a:p>
            <a:pPr algn="just"/>
            <a:endParaRPr lang="en-IN" dirty="0"/>
          </a:p>
        </p:txBody>
      </p:sp>
    </p:spTree>
    <p:extLst>
      <p:ext uri="{BB962C8B-B14F-4D97-AF65-F5344CB8AC3E}">
        <p14:creationId xmlns:p14="http://schemas.microsoft.com/office/powerpoint/2010/main" val="2940487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Fair use vs. fair dealing</a:t>
            </a:r>
            <a:endParaRPr lang="en-IN" dirty="0"/>
          </a:p>
        </p:txBody>
      </p:sp>
    </p:spTree>
    <p:extLst>
      <p:ext uri="{BB962C8B-B14F-4D97-AF65-F5344CB8AC3E}">
        <p14:creationId xmlns:p14="http://schemas.microsoft.com/office/powerpoint/2010/main" val="1569794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92500" lnSpcReduction="10000"/>
          </a:bodyPr>
          <a:lstStyle/>
          <a:p>
            <a:pPr algn="just"/>
            <a:r>
              <a:rPr lang="en-US" dirty="0" smtClean="0">
                <a:solidFill>
                  <a:srgbClr val="FF0000"/>
                </a:solidFill>
              </a:rPr>
              <a:t>Standard Based Approach: </a:t>
            </a:r>
            <a:r>
              <a:rPr lang="en-US" dirty="0" smtClean="0"/>
              <a:t>It </a:t>
            </a:r>
            <a:r>
              <a:rPr lang="en-US" dirty="0"/>
              <a:t>can be </a:t>
            </a:r>
            <a:r>
              <a:rPr lang="en-US" dirty="0" smtClean="0"/>
              <a:t>done in </a:t>
            </a:r>
            <a:r>
              <a:rPr lang="en-US" dirty="0"/>
              <a:t>the form of laying down broad-based standards vesting </a:t>
            </a:r>
            <a:r>
              <a:rPr lang="en-US" dirty="0" smtClean="0"/>
              <a:t>discretion </a:t>
            </a:r>
            <a:r>
              <a:rPr lang="en-US" dirty="0"/>
              <a:t>upon the courts to decide what uses are fair</a:t>
            </a:r>
            <a:r>
              <a:rPr lang="en-US" dirty="0" smtClean="0"/>
              <a:t>. Example U.S.</a:t>
            </a:r>
            <a:endParaRPr lang="en-US" dirty="0"/>
          </a:p>
          <a:p>
            <a:pPr algn="just"/>
            <a:endParaRPr lang="en-IN" dirty="0"/>
          </a:p>
        </p:txBody>
      </p:sp>
      <p:sp>
        <p:nvSpPr>
          <p:cNvPr id="3" name="Content Placeholder 2"/>
          <p:cNvSpPr>
            <a:spLocks noGrp="1"/>
          </p:cNvSpPr>
          <p:nvPr>
            <p:ph sz="half" idx="2"/>
          </p:nvPr>
        </p:nvSpPr>
        <p:spPr/>
        <p:txBody>
          <a:bodyPr>
            <a:normAutofit fontScale="92500" lnSpcReduction="10000"/>
          </a:bodyPr>
          <a:lstStyle/>
          <a:p>
            <a:pPr algn="just"/>
            <a:r>
              <a:rPr lang="en-US" dirty="0" smtClean="0">
                <a:solidFill>
                  <a:srgbClr val="FF0000"/>
                </a:solidFill>
              </a:rPr>
              <a:t>Rule Based Approach:</a:t>
            </a:r>
            <a:r>
              <a:rPr lang="en-US" dirty="0" smtClean="0"/>
              <a:t> The </a:t>
            </a:r>
            <a:r>
              <a:rPr lang="en-US" dirty="0"/>
              <a:t>other approach is laying down well defined bright-line rules, indicating the precise situations that constitute fair use. Normally, this kind of casting requires meticulous detailing of the circumstances that may qualify as fair </a:t>
            </a:r>
            <a:r>
              <a:rPr lang="en-US" dirty="0" smtClean="0"/>
              <a:t>use. Example India</a:t>
            </a:r>
            <a:endParaRPr lang="en-IN" dirty="0"/>
          </a:p>
        </p:txBody>
      </p:sp>
      <p:sp>
        <p:nvSpPr>
          <p:cNvPr id="4" name="Title 3"/>
          <p:cNvSpPr>
            <a:spLocks noGrp="1"/>
          </p:cNvSpPr>
          <p:nvPr>
            <p:ph type="title"/>
          </p:nvPr>
        </p:nvSpPr>
        <p:spPr/>
        <p:txBody>
          <a:bodyPr>
            <a:normAutofit/>
          </a:bodyPr>
          <a:lstStyle/>
          <a:p>
            <a:r>
              <a:rPr lang="en-US" sz="2400" dirty="0"/>
              <a:t>How Fair </a:t>
            </a:r>
            <a:r>
              <a:rPr lang="en-US" sz="2400" dirty="0" smtClean="0"/>
              <a:t>Use/Fair Dealing </a:t>
            </a:r>
            <a:r>
              <a:rPr lang="en-US" sz="2400" dirty="0"/>
              <a:t>provision may be casted in a copyright statute?</a:t>
            </a:r>
            <a:endParaRPr lang="en-IN" sz="2400" dirty="0"/>
          </a:p>
        </p:txBody>
      </p:sp>
    </p:spTree>
    <p:extLst>
      <p:ext uri="{BB962C8B-B14F-4D97-AF65-F5344CB8AC3E}">
        <p14:creationId xmlns:p14="http://schemas.microsoft.com/office/powerpoint/2010/main" val="943577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Ex Post Determination by the Court (Risk of Uncertainty)</a:t>
            </a:r>
            <a:endParaRPr lang="en-IN" dirty="0"/>
          </a:p>
        </p:txBody>
      </p:sp>
      <p:sp>
        <p:nvSpPr>
          <p:cNvPr id="3" name="Content Placeholder 2"/>
          <p:cNvSpPr>
            <a:spLocks noGrp="1"/>
          </p:cNvSpPr>
          <p:nvPr>
            <p:ph idx="1"/>
          </p:nvPr>
        </p:nvSpPr>
        <p:spPr/>
        <p:txBody>
          <a:bodyPr>
            <a:normAutofit lnSpcReduction="10000"/>
          </a:bodyPr>
          <a:lstStyle/>
          <a:p>
            <a:pPr algn="just"/>
            <a:r>
              <a:rPr lang="en-US" dirty="0" smtClean="0"/>
              <a:t>There always exists</a:t>
            </a:r>
            <a:r>
              <a:rPr lang="en-GB" dirty="0" smtClean="0"/>
              <a:t> the uncertainty that the copyright holder may not concur with the fair use interpretation of the user claiming non-infringement.</a:t>
            </a:r>
          </a:p>
          <a:p>
            <a:pPr algn="just"/>
            <a:r>
              <a:rPr lang="en-GB" dirty="0" smtClean="0"/>
              <a:t>Ultimately, the dispute may have to be resolved by a litigation. If the court finds that the use is not a fair use, then the user would be treated as infringer and he/she may have to pay damage to the copyright owner.</a:t>
            </a:r>
            <a:r>
              <a:rPr lang="en-US" dirty="0" smtClean="0"/>
              <a:t>  </a:t>
            </a:r>
          </a:p>
          <a:p>
            <a:endParaRPr lang="en-IN" dirty="0"/>
          </a:p>
        </p:txBody>
      </p:sp>
    </p:spTree>
    <p:extLst>
      <p:ext uri="{BB962C8B-B14F-4D97-AF65-F5344CB8AC3E}">
        <p14:creationId xmlns:p14="http://schemas.microsoft.com/office/powerpoint/2010/main" val="4080983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STANDARD BASED APPROACH</a:t>
            </a:r>
            <a:endParaRPr lang="en-US" sz="4000" dirty="0"/>
          </a:p>
        </p:txBody>
      </p:sp>
      <p:sp>
        <p:nvSpPr>
          <p:cNvPr id="3" name="Text Placeholder 2"/>
          <p:cNvSpPr>
            <a:spLocks noGrp="1"/>
          </p:cNvSpPr>
          <p:nvPr>
            <p:ph type="body" idx="1"/>
          </p:nvPr>
        </p:nvSpPr>
        <p:spPr/>
        <p:txBody>
          <a:bodyPr/>
          <a:lstStyle/>
          <a:p>
            <a:r>
              <a:rPr lang="en-US" dirty="0" smtClean="0"/>
              <a:t>THE U.S. PARADIGM</a:t>
            </a:r>
            <a:endParaRPr lang="en-US" dirty="0"/>
          </a:p>
        </p:txBody>
      </p:sp>
    </p:spTree>
    <p:extLst>
      <p:ext uri="{BB962C8B-B14F-4D97-AF65-F5344CB8AC3E}">
        <p14:creationId xmlns:p14="http://schemas.microsoft.com/office/powerpoint/2010/main" val="22977532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TotalTime>
  <Words>2227</Words>
  <Application>Microsoft Office PowerPoint</Application>
  <PresentationFormat>On-screen Show (4:3)</PresentationFormat>
  <Paragraphs>165</Paragraphs>
  <Slides>48</Slides>
  <Notes>2</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Entitlements of Libraries, Archieves and Museums - Looking Through the Copyright Lens</vt:lpstr>
      <vt:lpstr>Why Copyright Relevant?  </vt:lpstr>
      <vt:lpstr>What is Copyright?</vt:lpstr>
      <vt:lpstr>What is Infringement? Violation of any of the Rights</vt:lpstr>
      <vt:lpstr>How to Escape Infringement?</vt:lpstr>
      <vt:lpstr>Fair use vs. fair dealing</vt:lpstr>
      <vt:lpstr>How Fair Use/Fair Dealing provision may be casted in a copyright statute?</vt:lpstr>
      <vt:lpstr>Ex Post Determination by the Court (Risk of Uncertainty)</vt:lpstr>
      <vt:lpstr>STANDARD BASED APPROACH</vt:lpstr>
      <vt:lpstr> Section 107 of the U.S. Copyright Act, 1976  Limitations on exclusive rights: Fair use  </vt:lpstr>
      <vt:lpstr>Purposes such as (not exhaustive)</vt:lpstr>
      <vt:lpstr>The four factors that the U.S. courts take into account in determining fair use</vt:lpstr>
      <vt:lpstr>BRIGHT LINE RULE BASED APPROACH</vt:lpstr>
      <vt:lpstr>Fair Dealing </vt:lpstr>
      <vt:lpstr>Hubbard v Vosper, [1972] 2 Q.B. 84</vt:lpstr>
      <vt:lpstr>Fair Dealing Cases</vt:lpstr>
      <vt:lpstr>LIBRARY EXCEPTIONS</vt:lpstr>
      <vt:lpstr>Library Exception 1</vt:lpstr>
      <vt:lpstr>Library Exception 2</vt:lpstr>
      <vt:lpstr>Library Exception 3</vt:lpstr>
      <vt:lpstr>The Problem of Non-Commercial Public Library </vt:lpstr>
      <vt:lpstr>Issues at a glance</vt:lpstr>
      <vt:lpstr>CAN YOUR USERs Use the Library’s Photocopier or scanner? </vt:lpstr>
      <vt:lpstr>PowerPoint Presentation</vt:lpstr>
      <vt:lpstr>WHEN Materials are made Available on-line by the Library </vt:lpstr>
      <vt:lpstr>PowerPoint Presentation</vt:lpstr>
      <vt:lpstr> Use of the RightsStatements </vt:lpstr>
      <vt:lpstr>Points to Take into Consideration </vt:lpstr>
      <vt:lpstr>Library users requesting librarians to make photocopy</vt:lpstr>
      <vt:lpstr>PowerPoint Presentation</vt:lpstr>
      <vt:lpstr>Creating Course Packs for Students </vt:lpstr>
      <vt:lpstr>PowerPoint Presentation</vt:lpstr>
      <vt:lpstr>Inter-Library Loans </vt:lpstr>
      <vt:lpstr>PowerPoint Presentation</vt:lpstr>
      <vt:lpstr>THe Issue of orphan works</vt:lpstr>
      <vt:lpstr>Section 31A</vt:lpstr>
      <vt:lpstr>RightsStatements</vt:lpstr>
      <vt:lpstr>IS METADATA COPYRIGHTABLE?</vt:lpstr>
      <vt:lpstr>Policy Statement on Metadata  of Digital Public Library of America (DPLA)</vt:lpstr>
      <vt:lpstr>Twofold Questions </vt:lpstr>
      <vt:lpstr>Requirement of Copyright</vt:lpstr>
      <vt:lpstr>Originality Requirement</vt:lpstr>
      <vt:lpstr>PowerPoint Presentation</vt:lpstr>
      <vt:lpstr>Sheldon v. Metro-Goldwin Picture Co., 89 F2d 49, 54 (2d Cir. 1936) aff'd 309 US 390 (1940)</vt:lpstr>
      <vt:lpstr>John Keats’s “Ode on a Grecian Urn”</vt:lpstr>
      <vt:lpstr>Different Standards of Originality</vt:lpstr>
      <vt:lpstr>Indian Approach to Originality </vt:lpstr>
      <vt:lpstr>Indian Scenario</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Entitlements of Libraries and Achieves- Looking Through the Lens of Indian Copyright Law</dc:title>
  <dc:creator>RGSOIPL</dc:creator>
  <cp:lastModifiedBy>RGSOIPL</cp:lastModifiedBy>
  <cp:revision>16</cp:revision>
  <dcterms:created xsi:type="dcterms:W3CDTF">2019-09-05T06:38:50Z</dcterms:created>
  <dcterms:modified xsi:type="dcterms:W3CDTF">2019-09-07T07:24:41Z</dcterms:modified>
</cp:coreProperties>
</file>