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9" r:id="rId2"/>
    <p:sldMasterId id="2147483681" r:id="rId3"/>
    <p:sldMasterId id="2147483693" r:id="rId4"/>
  </p:sldMasterIdLst>
  <p:notesMasterIdLst>
    <p:notesMasterId r:id="rId58"/>
  </p:notesMasterIdLst>
  <p:sldIdLst>
    <p:sldId id="256" r:id="rId5"/>
    <p:sldId id="480" r:id="rId6"/>
    <p:sldId id="258" r:id="rId7"/>
    <p:sldId id="504" r:id="rId8"/>
    <p:sldId id="484" r:id="rId9"/>
    <p:sldId id="517" r:id="rId10"/>
    <p:sldId id="518" r:id="rId11"/>
    <p:sldId id="421" r:id="rId12"/>
    <p:sldId id="415" r:id="rId13"/>
    <p:sldId id="498" r:id="rId14"/>
    <p:sldId id="459" r:id="rId15"/>
    <p:sldId id="490" r:id="rId16"/>
    <p:sldId id="501" r:id="rId17"/>
    <p:sldId id="416" r:id="rId18"/>
    <p:sldId id="418" r:id="rId19"/>
    <p:sldId id="263" r:id="rId20"/>
    <p:sldId id="503" r:id="rId21"/>
    <p:sldId id="487" r:id="rId22"/>
    <p:sldId id="516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279" r:id="rId34"/>
    <p:sldId id="426" r:id="rId35"/>
    <p:sldId id="264" r:id="rId36"/>
    <p:sldId id="492" r:id="rId37"/>
    <p:sldId id="445" r:id="rId38"/>
    <p:sldId id="444" r:id="rId39"/>
    <p:sldId id="493" r:id="rId40"/>
    <p:sldId id="494" r:id="rId41"/>
    <p:sldId id="495" r:id="rId42"/>
    <p:sldId id="496" r:id="rId43"/>
    <p:sldId id="497" r:id="rId44"/>
    <p:sldId id="481" r:id="rId45"/>
    <p:sldId id="483" r:id="rId46"/>
    <p:sldId id="486" r:id="rId47"/>
    <p:sldId id="432" r:id="rId48"/>
    <p:sldId id="448" r:id="rId49"/>
    <p:sldId id="420" r:id="rId50"/>
    <p:sldId id="433" r:id="rId51"/>
    <p:sldId id="434" r:id="rId52"/>
    <p:sldId id="435" r:id="rId53"/>
    <p:sldId id="436" r:id="rId54"/>
    <p:sldId id="502" r:id="rId55"/>
    <p:sldId id="488" r:id="rId56"/>
    <p:sldId id="330" r:id="rId57"/>
  </p:sldIdLst>
  <p:sldSz cx="9144000" cy="5143500" type="screen16x9"/>
  <p:notesSz cx="6858000" cy="9144000"/>
  <p:embeddedFontLst>
    <p:embeddedFont>
      <p:font typeface="Caladea" panose="020B060402020202020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Montserrat" panose="020B0604020202020204" charset="0"/>
      <p:regular r:id="rId65"/>
      <p:bold r:id="rId66"/>
      <p:italic r:id="rId67"/>
      <p:boldItalic r:id="rId68"/>
    </p:embeddedFont>
    <p:embeddedFont>
      <p:font typeface="Lato" panose="020B0604020202020204" charset="0"/>
      <p:regular r:id="rId69"/>
      <p:bold r:id="rId70"/>
      <p:italic r:id="rId71"/>
      <p:boldItalic r:id="rId72"/>
    </p:embeddedFont>
    <p:embeddedFont>
      <p:font typeface="Raleway" panose="020B0604020202020204" charset="0"/>
      <p:regular r:id="rId73"/>
      <p:bold r:id="rId74"/>
      <p:italic r:id="rId75"/>
      <p:boldItalic r:id="rId76"/>
    </p:embeddedFont>
    <p:embeddedFont>
      <p:font typeface="Roboto" panose="020B0604020202020204" charset="0"/>
      <p:regular r:id="rId77"/>
      <p:bold r:id="rId78"/>
      <p:italic r:id="rId79"/>
      <p:boldItalic r:id="rId80"/>
    </p:embeddedFont>
    <p:embeddedFont>
      <p:font typeface="Open Sans" panose="020B0604020202020204" charset="0"/>
      <p:regular r:id="rId81"/>
      <p:bold r:id="rId82"/>
      <p:italic r:id="rId83"/>
      <p:boldItalic r:id="rId84"/>
    </p:embeddedFont>
    <p:embeddedFont>
      <p:font typeface="Cambria" panose="02040503050406030204" pitchFamily="18" charset="0"/>
      <p:regular r:id="rId85"/>
      <p:bold r:id="rId86"/>
      <p:italic r:id="rId87"/>
      <p:boldItalic r:id="rId88"/>
    </p:embeddedFont>
    <p:embeddedFont>
      <p:font typeface="Segoe UI" panose="020B0502040204020203" pitchFamily="34" charset="0"/>
      <p:regular r:id="rId89"/>
      <p:bold r:id="rId90"/>
      <p:italic r:id="rId91"/>
      <p:boldItalic r:id="rId92"/>
    </p:embeddedFont>
    <p:embeddedFont>
      <p:font typeface="Calibri" panose="020F0502020204030204" pitchFamily="34" charset="0"/>
      <p:regular r:id="rId93"/>
      <p:bold r:id="rId94"/>
      <p:italic r:id="rId95"/>
      <p:boldItalic r:id="rId96"/>
    </p:embeddedFont>
    <p:embeddedFont>
      <p:font typeface="Caveat" panose="020B0604020202020204" charset="0"/>
      <p:regular r:id="rId97"/>
      <p:bold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952"/>
    <a:srgbClr val="99CC00"/>
    <a:srgbClr val="382F93"/>
    <a:srgbClr val="FF535C"/>
    <a:srgbClr val="FFEBEC"/>
    <a:srgbClr val="EEE2FE"/>
    <a:srgbClr val="3A6D3A"/>
    <a:srgbClr val="1F4314"/>
    <a:srgbClr val="F2FFEF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CC404B-6F88-4B04-81CE-A688D4131EA4}">
  <a:tblStyle styleId="{DECC404B-6F88-4B04-81CE-A688D4131EA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54" y="114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font" Target="fonts/font32.fntdata"/><Relationship Id="rId95" Type="http://schemas.openxmlformats.org/officeDocument/2006/relationships/font" Target="fonts/font3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91" Type="http://schemas.openxmlformats.org/officeDocument/2006/relationships/font" Target="fonts/font33.fntdata"/><Relationship Id="rId96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94" Type="http://schemas.openxmlformats.org/officeDocument/2006/relationships/font" Target="fonts/font36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8.fntdata"/><Relationship Id="rId97" Type="http://schemas.openxmlformats.org/officeDocument/2006/relationships/font" Target="fonts/font39.fntdata"/><Relationship Id="rId7" Type="http://schemas.openxmlformats.org/officeDocument/2006/relationships/slide" Target="slides/slide3.xml"/><Relationship Id="rId71" Type="http://schemas.openxmlformats.org/officeDocument/2006/relationships/font" Target="fonts/font13.fntdata"/><Relationship Id="rId92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9.fntdata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4.fntdata"/><Relationship Id="rId93" Type="http://schemas.openxmlformats.org/officeDocument/2006/relationships/font" Target="fonts/font35.fntdata"/><Relationship Id="rId98" Type="http://schemas.openxmlformats.org/officeDocument/2006/relationships/font" Target="fonts/font40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B8A5AF-C3B3-4A61-85F2-AE1F50014C67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E80D0A-2C38-4B3A-995E-203831D29962}">
      <dgm:prSet custT="1"/>
      <dgm:spPr/>
      <dgm:t>
        <a:bodyPr/>
        <a:lstStyle/>
        <a:p>
          <a:pPr algn="l" rtl="0"/>
          <a:r>
            <a:rPr lang="en-US" sz="1400" dirty="0">
              <a:latin typeface="Atial"/>
            </a:rPr>
            <a:t>Create a vibrant environment where students can achieve academic excellence as well as shape their personal interests and hobbies.</a:t>
          </a:r>
          <a:endParaRPr lang="en-GB" sz="1400" dirty="0">
            <a:latin typeface="Atial"/>
          </a:endParaRPr>
        </a:p>
      </dgm:t>
    </dgm:pt>
    <dgm:pt modelId="{04C784F1-432F-4FA0-AEE4-43EBE4266F89}" type="parTrans" cxnId="{CA064B1A-57C7-44AF-957B-FC8E00842479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A3803297-FDFE-4FCB-AE08-FAD2C8E86841}" type="sibTrans" cxnId="{CA064B1A-57C7-44AF-957B-FC8E00842479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18853FF4-A0F9-47D3-8E5D-7CA1E89542B8}">
      <dgm:prSet custT="1"/>
      <dgm:spPr/>
      <dgm:t>
        <a:bodyPr/>
        <a:lstStyle/>
        <a:p>
          <a:pPr algn="l" rtl="0"/>
          <a:r>
            <a:rPr lang="en-US" sz="1400" dirty="0">
              <a:latin typeface="Atial"/>
            </a:rPr>
            <a:t>Students benefit immensely from vast online free resources in NDLI.</a:t>
          </a:r>
          <a:endParaRPr lang="en-GB" sz="1400" dirty="0">
            <a:latin typeface="Atial"/>
          </a:endParaRPr>
        </a:p>
      </dgm:t>
    </dgm:pt>
    <dgm:pt modelId="{0F325C86-6721-4A82-855D-FA14F95199B8}" type="parTrans" cxnId="{D4CE8D51-54B4-447D-9C82-B4961916A27C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6F81ADEF-B091-4274-BBEF-641D907B62BF}" type="sibTrans" cxnId="{D4CE8D51-54B4-447D-9C82-B4961916A27C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12B00E6A-1281-42E8-882D-347DB074F94C}">
      <dgm:prSet custT="1"/>
      <dgm:spPr/>
      <dgm:t>
        <a:bodyPr/>
        <a:lstStyle/>
        <a:p>
          <a:pPr algn="l" rtl="0"/>
          <a:r>
            <a:rPr lang="en-US" sz="1400" dirty="0">
              <a:latin typeface="Atial"/>
            </a:rPr>
            <a:t>Activity-based learning is recommended in NEP 2020.</a:t>
          </a:r>
          <a:endParaRPr lang="en-GB" sz="1400" dirty="0">
            <a:latin typeface="Atial"/>
          </a:endParaRPr>
        </a:p>
      </dgm:t>
    </dgm:pt>
    <dgm:pt modelId="{39011066-CB4F-4465-89DF-BD1CEE5DD1D5}" type="parTrans" cxnId="{B4D7E07E-8A9F-4915-9AB1-66AB5B91D63E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FD93707D-C0AF-4AFB-A144-9A850887B6D8}" type="sibTrans" cxnId="{B4D7E07E-8A9F-4915-9AB1-66AB5B91D63E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B2659322-6828-4631-864C-C26BDFD4E22B}">
      <dgm:prSet custT="1"/>
      <dgm:spPr/>
      <dgm:t>
        <a:bodyPr/>
        <a:lstStyle/>
        <a:p>
          <a:pPr algn="l" rtl="0"/>
          <a:r>
            <a:rPr lang="en-US" sz="1400" dirty="0">
              <a:latin typeface="Atial"/>
            </a:rPr>
            <a:t>Club registration and promotion of  NDLI is mandated by AICTE and helps in improving NIRF ranking.</a:t>
          </a:r>
          <a:endParaRPr lang="en-GB" sz="1400" dirty="0">
            <a:latin typeface="Atial"/>
          </a:endParaRPr>
        </a:p>
      </dgm:t>
    </dgm:pt>
    <dgm:pt modelId="{0622EF6F-0EE1-42F0-96DD-08DACE4BD37C}" type="parTrans" cxnId="{0C39C19E-5BEA-45CD-ABFB-CA8E32202E1A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7F92D06A-8021-44F5-B481-D644D220B7F1}" type="sibTrans" cxnId="{0C39C19E-5BEA-45CD-ABFB-CA8E32202E1A}">
      <dgm:prSet/>
      <dgm:spPr/>
      <dgm:t>
        <a:bodyPr/>
        <a:lstStyle/>
        <a:p>
          <a:pPr algn="l"/>
          <a:endParaRPr lang="en-US">
            <a:latin typeface="Tw Cen MT" panose="020B0602020104020603" pitchFamily="34" charset="0"/>
          </a:endParaRPr>
        </a:p>
      </dgm:t>
    </dgm:pt>
    <dgm:pt modelId="{2BA87F5B-A8C0-4E09-B51B-F93426A84537}" type="pres">
      <dgm:prSet presAssocID="{23B8A5AF-C3B3-4A61-85F2-AE1F50014C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8A760063-7CD4-4859-B98D-DF38CA52F70C}" type="pres">
      <dgm:prSet presAssocID="{AFE80D0A-2C38-4B3A-995E-203831D29962}" presName="composite" presStyleCnt="0"/>
      <dgm:spPr/>
      <dgm:t>
        <a:bodyPr/>
        <a:lstStyle/>
        <a:p>
          <a:endParaRPr lang="en-US"/>
        </a:p>
      </dgm:t>
    </dgm:pt>
    <dgm:pt modelId="{E5A0650B-50D8-4DCB-A6F1-2DD03D62C80A}" type="pres">
      <dgm:prSet presAssocID="{AFE80D0A-2C38-4B3A-995E-203831D29962}" presName="imgShp" presStyleLbl="fgImgPlace1" presStyleIdx="0" presStyleCnt="4"/>
      <dgm:spPr>
        <a:solidFill>
          <a:srgbClr val="E2C2C2"/>
        </a:solidFill>
      </dgm:spPr>
      <dgm:t>
        <a:bodyPr/>
        <a:lstStyle/>
        <a:p>
          <a:endParaRPr lang="en-US"/>
        </a:p>
      </dgm:t>
    </dgm:pt>
    <dgm:pt modelId="{B8243DB2-6518-475B-8AAE-E011E1794F92}" type="pres">
      <dgm:prSet presAssocID="{AFE80D0A-2C38-4B3A-995E-203831D2996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E81EC1D-AF38-458E-9524-1899D89365F0}" type="pres">
      <dgm:prSet presAssocID="{A3803297-FDFE-4FCB-AE08-FAD2C8E86841}" presName="spacing" presStyleCnt="0"/>
      <dgm:spPr/>
      <dgm:t>
        <a:bodyPr/>
        <a:lstStyle/>
        <a:p>
          <a:endParaRPr lang="en-US"/>
        </a:p>
      </dgm:t>
    </dgm:pt>
    <dgm:pt modelId="{8F093B5F-B914-446C-8D02-67E8121EBC38}" type="pres">
      <dgm:prSet presAssocID="{18853FF4-A0F9-47D3-8E5D-7CA1E89542B8}" presName="composite" presStyleCnt="0"/>
      <dgm:spPr/>
      <dgm:t>
        <a:bodyPr/>
        <a:lstStyle/>
        <a:p>
          <a:endParaRPr lang="en-US"/>
        </a:p>
      </dgm:t>
    </dgm:pt>
    <dgm:pt modelId="{3DF88AE4-9E8D-4CD4-B73A-CDDD4F6F2E93}" type="pres">
      <dgm:prSet presAssocID="{18853FF4-A0F9-47D3-8E5D-7CA1E89542B8}" presName="imgShp" presStyleLbl="fgImgPlace1" presStyleIdx="1" presStyleCnt="4"/>
      <dgm:spPr>
        <a:solidFill>
          <a:srgbClr val="D5E0C4"/>
        </a:solidFill>
      </dgm:spPr>
      <dgm:t>
        <a:bodyPr/>
        <a:lstStyle/>
        <a:p>
          <a:endParaRPr lang="en-US"/>
        </a:p>
      </dgm:t>
    </dgm:pt>
    <dgm:pt modelId="{28DC3B1B-A400-4A17-A734-014EC95123A5}" type="pres">
      <dgm:prSet presAssocID="{18853FF4-A0F9-47D3-8E5D-7CA1E89542B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716A0F3-BE09-4273-A652-4815B322319C}" type="pres">
      <dgm:prSet presAssocID="{6F81ADEF-B091-4274-BBEF-641D907B62BF}" presName="spacing" presStyleCnt="0"/>
      <dgm:spPr/>
      <dgm:t>
        <a:bodyPr/>
        <a:lstStyle/>
        <a:p>
          <a:endParaRPr lang="en-US"/>
        </a:p>
      </dgm:t>
    </dgm:pt>
    <dgm:pt modelId="{1BC9C03D-EE5A-4040-B3CD-2314C730498F}" type="pres">
      <dgm:prSet presAssocID="{12B00E6A-1281-42E8-882D-347DB074F94C}" presName="composite" presStyleCnt="0"/>
      <dgm:spPr/>
      <dgm:t>
        <a:bodyPr/>
        <a:lstStyle/>
        <a:p>
          <a:endParaRPr lang="en-US"/>
        </a:p>
      </dgm:t>
    </dgm:pt>
    <dgm:pt modelId="{4FBEA1F7-AF56-4FD8-9C89-7394ECFCDCAF}" type="pres">
      <dgm:prSet presAssocID="{12B00E6A-1281-42E8-882D-347DB074F94C}" presName="imgShp" presStyleLbl="fgImgPlace1" presStyleIdx="2" presStyleCnt="4"/>
      <dgm:spPr>
        <a:solidFill>
          <a:srgbClr val="CDC6D7"/>
        </a:solidFill>
      </dgm:spPr>
      <dgm:t>
        <a:bodyPr/>
        <a:lstStyle/>
        <a:p>
          <a:endParaRPr lang="en-US"/>
        </a:p>
      </dgm:t>
    </dgm:pt>
    <dgm:pt modelId="{E5D04FB3-EE41-4995-B999-3B392A17CFF3}" type="pres">
      <dgm:prSet presAssocID="{12B00E6A-1281-42E8-882D-347DB074F94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FAE4F78-0C37-46B9-AB63-BD623C06384E}" type="pres">
      <dgm:prSet presAssocID="{FD93707D-C0AF-4AFB-A144-9A850887B6D8}" presName="spacing" presStyleCnt="0"/>
      <dgm:spPr/>
      <dgm:t>
        <a:bodyPr/>
        <a:lstStyle/>
        <a:p>
          <a:endParaRPr lang="en-US"/>
        </a:p>
      </dgm:t>
    </dgm:pt>
    <dgm:pt modelId="{D40448F3-BFD4-4DA2-8C19-99B57B6D0498}" type="pres">
      <dgm:prSet presAssocID="{B2659322-6828-4631-864C-C26BDFD4E22B}" presName="composite" presStyleCnt="0"/>
      <dgm:spPr/>
      <dgm:t>
        <a:bodyPr/>
        <a:lstStyle/>
        <a:p>
          <a:endParaRPr lang="en-US"/>
        </a:p>
      </dgm:t>
    </dgm:pt>
    <dgm:pt modelId="{C8DA6807-A911-49D6-B171-73167C9B32B2}" type="pres">
      <dgm:prSet presAssocID="{B2659322-6828-4631-864C-C26BDFD4E22B}" presName="imgShp" presStyleLbl="fgImgPlace1" presStyleIdx="3" presStyleCnt="4"/>
      <dgm:spPr>
        <a:solidFill>
          <a:srgbClr val="C1DBE5"/>
        </a:solidFill>
      </dgm:spPr>
      <dgm:t>
        <a:bodyPr/>
        <a:lstStyle/>
        <a:p>
          <a:endParaRPr lang="en-US"/>
        </a:p>
      </dgm:t>
    </dgm:pt>
    <dgm:pt modelId="{828BD83A-1AF7-4C90-88CE-388684F0E1F6}" type="pres">
      <dgm:prSet presAssocID="{B2659322-6828-4631-864C-C26BDFD4E22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4D7E07E-8A9F-4915-9AB1-66AB5B91D63E}" srcId="{23B8A5AF-C3B3-4A61-85F2-AE1F50014C67}" destId="{12B00E6A-1281-42E8-882D-347DB074F94C}" srcOrd="2" destOrd="0" parTransId="{39011066-CB4F-4465-89DF-BD1CEE5DD1D5}" sibTransId="{FD93707D-C0AF-4AFB-A144-9A850887B6D8}"/>
    <dgm:cxn modelId="{D4CE8D51-54B4-447D-9C82-B4961916A27C}" srcId="{23B8A5AF-C3B3-4A61-85F2-AE1F50014C67}" destId="{18853FF4-A0F9-47D3-8E5D-7CA1E89542B8}" srcOrd="1" destOrd="0" parTransId="{0F325C86-6721-4A82-855D-FA14F95199B8}" sibTransId="{6F81ADEF-B091-4274-BBEF-641D907B62BF}"/>
    <dgm:cxn modelId="{DF4B0273-EC41-4C61-AB4B-FAB4839F0B32}" type="presOf" srcId="{AFE80D0A-2C38-4B3A-995E-203831D29962}" destId="{B8243DB2-6518-475B-8AAE-E011E1794F92}" srcOrd="0" destOrd="0" presId="urn:microsoft.com/office/officeart/2005/8/layout/vList3"/>
    <dgm:cxn modelId="{CA064B1A-57C7-44AF-957B-FC8E00842479}" srcId="{23B8A5AF-C3B3-4A61-85F2-AE1F50014C67}" destId="{AFE80D0A-2C38-4B3A-995E-203831D29962}" srcOrd="0" destOrd="0" parTransId="{04C784F1-432F-4FA0-AEE4-43EBE4266F89}" sibTransId="{A3803297-FDFE-4FCB-AE08-FAD2C8E86841}"/>
    <dgm:cxn modelId="{30FAF109-5521-4FAB-8B2E-C1B5FAF87B07}" type="presOf" srcId="{23B8A5AF-C3B3-4A61-85F2-AE1F50014C67}" destId="{2BA87F5B-A8C0-4E09-B51B-F93426A84537}" srcOrd="0" destOrd="0" presId="urn:microsoft.com/office/officeart/2005/8/layout/vList3"/>
    <dgm:cxn modelId="{2D922C64-900C-4C5F-8C84-BCD2CC685091}" type="presOf" srcId="{B2659322-6828-4631-864C-C26BDFD4E22B}" destId="{828BD83A-1AF7-4C90-88CE-388684F0E1F6}" srcOrd="0" destOrd="0" presId="urn:microsoft.com/office/officeart/2005/8/layout/vList3"/>
    <dgm:cxn modelId="{CF6B83E0-0FAB-4F74-98C4-4F736E063890}" type="presOf" srcId="{18853FF4-A0F9-47D3-8E5D-7CA1E89542B8}" destId="{28DC3B1B-A400-4A17-A734-014EC95123A5}" srcOrd="0" destOrd="0" presId="urn:microsoft.com/office/officeart/2005/8/layout/vList3"/>
    <dgm:cxn modelId="{0C39C19E-5BEA-45CD-ABFB-CA8E32202E1A}" srcId="{23B8A5AF-C3B3-4A61-85F2-AE1F50014C67}" destId="{B2659322-6828-4631-864C-C26BDFD4E22B}" srcOrd="3" destOrd="0" parTransId="{0622EF6F-0EE1-42F0-96DD-08DACE4BD37C}" sibTransId="{7F92D06A-8021-44F5-B481-D644D220B7F1}"/>
    <dgm:cxn modelId="{ADF783B5-3B42-452E-BA9D-D0D215BE4B7C}" type="presOf" srcId="{12B00E6A-1281-42E8-882D-347DB074F94C}" destId="{E5D04FB3-EE41-4995-B999-3B392A17CFF3}" srcOrd="0" destOrd="0" presId="urn:microsoft.com/office/officeart/2005/8/layout/vList3"/>
    <dgm:cxn modelId="{8F7EC12A-C796-4A31-B837-8DA64E4F29B4}" type="presParOf" srcId="{2BA87F5B-A8C0-4E09-B51B-F93426A84537}" destId="{8A760063-7CD4-4859-B98D-DF38CA52F70C}" srcOrd="0" destOrd="0" presId="urn:microsoft.com/office/officeart/2005/8/layout/vList3"/>
    <dgm:cxn modelId="{175C8683-F883-4EF5-9AF2-0ADBB6A8B302}" type="presParOf" srcId="{8A760063-7CD4-4859-B98D-DF38CA52F70C}" destId="{E5A0650B-50D8-4DCB-A6F1-2DD03D62C80A}" srcOrd="0" destOrd="0" presId="urn:microsoft.com/office/officeart/2005/8/layout/vList3"/>
    <dgm:cxn modelId="{1F4B4100-4497-4059-AAC1-1A0C28AE0F8D}" type="presParOf" srcId="{8A760063-7CD4-4859-B98D-DF38CA52F70C}" destId="{B8243DB2-6518-475B-8AAE-E011E1794F92}" srcOrd="1" destOrd="0" presId="urn:microsoft.com/office/officeart/2005/8/layout/vList3"/>
    <dgm:cxn modelId="{5C1551EE-D130-455B-95C5-9E3C4953FFD7}" type="presParOf" srcId="{2BA87F5B-A8C0-4E09-B51B-F93426A84537}" destId="{4E81EC1D-AF38-458E-9524-1899D89365F0}" srcOrd="1" destOrd="0" presId="urn:microsoft.com/office/officeart/2005/8/layout/vList3"/>
    <dgm:cxn modelId="{4BE67669-DED6-477E-952C-9815C56EC4B4}" type="presParOf" srcId="{2BA87F5B-A8C0-4E09-B51B-F93426A84537}" destId="{8F093B5F-B914-446C-8D02-67E8121EBC38}" srcOrd="2" destOrd="0" presId="urn:microsoft.com/office/officeart/2005/8/layout/vList3"/>
    <dgm:cxn modelId="{79C01F5D-0C1E-448E-8690-9CCDBA613593}" type="presParOf" srcId="{8F093B5F-B914-446C-8D02-67E8121EBC38}" destId="{3DF88AE4-9E8D-4CD4-B73A-CDDD4F6F2E93}" srcOrd="0" destOrd="0" presId="urn:microsoft.com/office/officeart/2005/8/layout/vList3"/>
    <dgm:cxn modelId="{9FEF11B2-FBB9-4632-BBF7-AB83311C24CF}" type="presParOf" srcId="{8F093B5F-B914-446C-8D02-67E8121EBC38}" destId="{28DC3B1B-A400-4A17-A734-014EC95123A5}" srcOrd="1" destOrd="0" presId="urn:microsoft.com/office/officeart/2005/8/layout/vList3"/>
    <dgm:cxn modelId="{9E86BBC0-77E4-40EC-B6F8-F93E9D6F5911}" type="presParOf" srcId="{2BA87F5B-A8C0-4E09-B51B-F93426A84537}" destId="{C716A0F3-BE09-4273-A652-4815B322319C}" srcOrd="3" destOrd="0" presId="urn:microsoft.com/office/officeart/2005/8/layout/vList3"/>
    <dgm:cxn modelId="{CBC1D1E5-C971-405E-8C4D-70897EE8EEFA}" type="presParOf" srcId="{2BA87F5B-A8C0-4E09-B51B-F93426A84537}" destId="{1BC9C03D-EE5A-4040-B3CD-2314C730498F}" srcOrd="4" destOrd="0" presId="urn:microsoft.com/office/officeart/2005/8/layout/vList3"/>
    <dgm:cxn modelId="{07B5C7A6-86D7-4680-817F-7064D8FAEC43}" type="presParOf" srcId="{1BC9C03D-EE5A-4040-B3CD-2314C730498F}" destId="{4FBEA1F7-AF56-4FD8-9C89-7394ECFCDCAF}" srcOrd="0" destOrd="0" presId="urn:microsoft.com/office/officeart/2005/8/layout/vList3"/>
    <dgm:cxn modelId="{7CE3C19A-30FB-4FD4-B8B6-40BB8A04D137}" type="presParOf" srcId="{1BC9C03D-EE5A-4040-B3CD-2314C730498F}" destId="{E5D04FB3-EE41-4995-B999-3B392A17CFF3}" srcOrd="1" destOrd="0" presId="urn:microsoft.com/office/officeart/2005/8/layout/vList3"/>
    <dgm:cxn modelId="{F850DCDF-63A5-4205-869B-4B753D8A95D0}" type="presParOf" srcId="{2BA87F5B-A8C0-4E09-B51B-F93426A84537}" destId="{BFAE4F78-0C37-46B9-AB63-BD623C06384E}" srcOrd="5" destOrd="0" presId="urn:microsoft.com/office/officeart/2005/8/layout/vList3"/>
    <dgm:cxn modelId="{1118DAB2-E8AC-4BDC-8710-D9DDF2D091EC}" type="presParOf" srcId="{2BA87F5B-A8C0-4E09-B51B-F93426A84537}" destId="{D40448F3-BFD4-4DA2-8C19-99B57B6D0498}" srcOrd="6" destOrd="0" presId="urn:microsoft.com/office/officeart/2005/8/layout/vList3"/>
    <dgm:cxn modelId="{A3612F5F-D9F1-4F42-B96D-8E50A370B859}" type="presParOf" srcId="{D40448F3-BFD4-4DA2-8C19-99B57B6D0498}" destId="{C8DA6807-A911-49D6-B171-73167C9B32B2}" srcOrd="0" destOrd="0" presId="urn:microsoft.com/office/officeart/2005/8/layout/vList3"/>
    <dgm:cxn modelId="{810FE80A-FDCE-4ED0-87F3-FDAD49C928C9}" type="presParOf" srcId="{D40448F3-BFD4-4DA2-8C19-99B57B6D0498}" destId="{828BD83A-1AF7-4C90-88CE-388684F0E1F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43DB2-6518-475B-8AAE-E011E1794F92}">
      <dsp:nvSpPr>
        <dsp:cNvPr id="0" name=""/>
        <dsp:cNvSpPr/>
      </dsp:nvSpPr>
      <dsp:spPr>
        <a:xfrm rot="10800000">
          <a:off x="1300099" y="2305"/>
          <a:ext cx="4429471" cy="73762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527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tial"/>
            </a:rPr>
            <a:t>Create a vibrant environment where students can achieve academic excellence as well as shape their personal interests and hobbies.</a:t>
          </a:r>
          <a:endParaRPr lang="en-GB" sz="1400" kern="1200" dirty="0">
            <a:latin typeface="Atial"/>
          </a:endParaRPr>
        </a:p>
      </dsp:txBody>
      <dsp:txXfrm rot="10800000">
        <a:off x="1484504" y="2305"/>
        <a:ext cx="4245066" cy="737621"/>
      </dsp:txXfrm>
    </dsp:sp>
    <dsp:sp modelId="{E5A0650B-50D8-4DCB-A6F1-2DD03D62C80A}">
      <dsp:nvSpPr>
        <dsp:cNvPr id="0" name=""/>
        <dsp:cNvSpPr/>
      </dsp:nvSpPr>
      <dsp:spPr>
        <a:xfrm>
          <a:off x="931288" y="2305"/>
          <a:ext cx="737621" cy="737621"/>
        </a:xfrm>
        <a:prstGeom prst="ellipse">
          <a:avLst/>
        </a:prstGeom>
        <a:solidFill>
          <a:srgbClr val="E2C2C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DC3B1B-A400-4A17-A734-014EC95123A5}">
      <dsp:nvSpPr>
        <dsp:cNvPr id="0" name=""/>
        <dsp:cNvSpPr/>
      </dsp:nvSpPr>
      <dsp:spPr>
        <a:xfrm rot="10800000">
          <a:off x="1300099" y="960112"/>
          <a:ext cx="4429471" cy="73762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527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tial"/>
            </a:rPr>
            <a:t>Students benefit immensely from vast online free resources in NDLI.</a:t>
          </a:r>
          <a:endParaRPr lang="en-GB" sz="1400" kern="1200" dirty="0">
            <a:latin typeface="Atial"/>
          </a:endParaRPr>
        </a:p>
      </dsp:txBody>
      <dsp:txXfrm rot="10800000">
        <a:off x="1484504" y="960112"/>
        <a:ext cx="4245066" cy="737621"/>
      </dsp:txXfrm>
    </dsp:sp>
    <dsp:sp modelId="{3DF88AE4-9E8D-4CD4-B73A-CDDD4F6F2E93}">
      <dsp:nvSpPr>
        <dsp:cNvPr id="0" name=""/>
        <dsp:cNvSpPr/>
      </dsp:nvSpPr>
      <dsp:spPr>
        <a:xfrm>
          <a:off x="931288" y="960112"/>
          <a:ext cx="737621" cy="737621"/>
        </a:xfrm>
        <a:prstGeom prst="ellipse">
          <a:avLst/>
        </a:prstGeom>
        <a:solidFill>
          <a:srgbClr val="D5E0C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D04FB3-EE41-4995-B999-3B392A17CFF3}">
      <dsp:nvSpPr>
        <dsp:cNvPr id="0" name=""/>
        <dsp:cNvSpPr/>
      </dsp:nvSpPr>
      <dsp:spPr>
        <a:xfrm rot="10800000">
          <a:off x="1300099" y="1917920"/>
          <a:ext cx="4429471" cy="7376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527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tial"/>
            </a:rPr>
            <a:t>Activity-based learning is recommended in NEP 2020.</a:t>
          </a:r>
          <a:endParaRPr lang="en-GB" sz="1400" kern="1200" dirty="0">
            <a:latin typeface="Atial"/>
          </a:endParaRPr>
        </a:p>
      </dsp:txBody>
      <dsp:txXfrm rot="10800000">
        <a:off x="1484504" y="1917920"/>
        <a:ext cx="4245066" cy="737621"/>
      </dsp:txXfrm>
    </dsp:sp>
    <dsp:sp modelId="{4FBEA1F7-AF56-4FD8-9C89-7394ECFCDCAF}">
      <dsp:nvSpPr>
        <dsp:cNvPr id="0" name=""/>
        <dsp:cNvSpPr/>
      </dsp:nvSpPr>
      <dsp:spPr>
        <a:xfrm>
          <a:off x="931288" y="1917920"/>
          <a:ext cx="737621" cy="737621"/>
        </a:xfrm>
        <a:prstGeom prst="ellipse">
          <a:avLst/>
        </a:prstGeom>
        <a:solidFill>
          <a:srgbClr val="CDC6D7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8BD83A-1AF7-4C90-88CE-388684F0E1F6}">
      <dsp:nvSpPr>
        <dsp:cNvPr id="0" name=""/>
        <dsp:cNvSpPr/>
      </dsp:nvSpPr>
      <dsp:spPr>
        <a:xfrm rot="10800000">
          <a:off x="1300099" y="2875727"/>
          <a:ext cx="4429471" cy="7376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5271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Atial"/>
            </a:rPr>
            <a:t>Club registration and promotion of  NDLI is mandated by AICTE and helps in improving NIRF ranking.</a:t>
          </a:r>
          <a:endParaRPr lang="en-GB" sz="1400" kern="1200" dirty="0">
            <a:latin typeface="Atial"/>
          </a:endParaRPr>
        </a:p>
      </dsp:txBody>
      <dsp:txXfrm rot="10800000">
        <a:off x="1484504" y="2875727"/>
        <a:ext cx="4245066" cy="737621"/>
      </dsp:txXfrm>
    </dsp:sp>
    <dsp:sp modelId="{C8DA6807-A911-49D6-B171-73167C9B32B2}">
      <dsp:nvSpPr>
        <dsp:cNvPr id="0" name=""/>
        <dsp:cNvSpPr/>
      </dsp:nvSpPr>
      <dsp:spPr>
        <a:xfrm>
          <a:off x="931288" y="2875727"/>
          <a:ext cx="737621" cy="737621"/>
        </a:xfrm>
        <a:prstGeom prst="ellipse">
          <a:avLst/>
        </a:prstGeom>
        <a:solidFill>
          <a:srgbClr val="C1DBE5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007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307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d569796b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d569796b5_0_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912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To be updated by PPD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IIT-KGP/NDLI was a forerunner in</a:t>
            </a: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 visualizing the Digital Ecosystem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NDLI was conceptualized on openness and inclusiveness and thus could transform and ensure continuation of learning during pandemic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IIT KGP/NDLI was ahead in conceiving NEP  points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802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To be updated by PPD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IIT-KGP/NDLI was a forerunner in</a:t>
            </a: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 visualizing the Digital Ecosystem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NDLI was conceptualized on openness and inclusiveness and thus could transform and ensure continuation of learning during pandemic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IIT KGP/NDLI was ahead in conceiving NEP  points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312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435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8af464241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18af464241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710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7205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22471ff2a7_0_0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222471ff2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8888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7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8092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8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800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9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166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28cb682a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f28cb682a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100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0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737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1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5325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32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0362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35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35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63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3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7687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475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4" name="Google Shape;17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569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55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0" name="Google Shape;117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https://www.ndl.gov.in/homestudy/school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43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34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5699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18185-FA86-49E4-82F0-CCEAAA03DF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75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b64566dec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1b64566dec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094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4" name="Google Shape;17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11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4" name="Google Shape;17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7230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6" name="Google Shape;19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621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4" name="Google Shape;17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246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2" name="Google Shape;99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482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8" name="Google Shape;8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9207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b66db577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b66db577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893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1b66db5775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1b66db5775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70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b66db5775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b66db5775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394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05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ad8eccfd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ad8eccfd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10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6f80d1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6f80d1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876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47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217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To be updated by PPD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IIT-KGP/NDLI was a forerunner in</a:t>
            </a: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 visualizing the Digital Ecosystem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NDLI was conceptualized on openness and inclusiveness and thus could transform and ensure continuation of learning during pandemic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100" baseline="0" dirty="0">
                <a:latin typeface="Arial"/>
                <a:ea typeface="Arial"/>
                <a:cs typeface="Arial"/>
                <a:sym typeface="Arial"/>
              </a:rPr>
              <a:t>IIT KGP/NDLI was ahead in conceiving NEP  points 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94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3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8"/>
              <a:buFont typeface="Calibri"/>
              <a:buNone/>
              <a:defRPr sz="788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>
            <a:spLocks noGrp="1"/>
          </p:cNvSpPr>
          <p:nvPr>
            <p:ph type="pic" idx="2"/>
          </p:nvPr>
        </p:nvSpPr>
        <p:spPr>
          <a:xfrm>
            <a:off x="12" y="0"/>
            <a:ext cx="9143989" cy="3686307"/>
          </a:xfrm>
          <a:prstGeom prst="rect">
            <a:avLst/>
          </a:prstGeom>
          <a:solidFill>
            <a:srgbClr val="D2CDB0"/>
          </a:solidFill>
          <a:ln>
            <a:noFill/>
          </a:ln>
        </p:spPr>
        <p:txBody>
          <a:bodyPr spcFirstLastPara="1" wrap="square" lIns="457200" tIns="4572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822960" y="4430268"/>
            <a:ext cx="7584948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 rot="5400000">
            <a:off x="3086100" y="-878839"/>
            <a:ext cx="301752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 rot="5400000">
            <a:off x="5369550" y="1483350"/>
            <a:ext cx="4319924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 rot="5400000">
            <a:off x="1369050" y="-431175"/>
            <a:ext cx="4319924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628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862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9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20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837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7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18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94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748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777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616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5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4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68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198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01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221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475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2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523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863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134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59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ED68-41D2-2570-AFDC-1CC2824B1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98780-79CB-5893-6821-5BB47C02B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CB4C3-636E-DACB-C9C4-AB1AF7F0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EEF87-0431-26D3-C981-33FCF36A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06AE-498E-BAE2-253C-61A74669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802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1_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B9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B9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35987" y="47498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9B9A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8388-F434-2FF0-7790-07B8F1117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65072-8736-0B39-D43F-C8C9581D3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BF506-EAAB-9930-136A-D8ACA4E3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E142-7109-14D9-2229-1EFA2153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8652E-774B-511E-5354-82E125F7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8547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CC32-FEAE-4BBD-28B8-4ADA5FE6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F8E8A-AA15-F277-2763-3DA53B0B1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56AD2-876E-3C34-3E29-EE788357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BBA23-912C-D237-4410-602D42D9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842B2-5FB7-4401-95CC-34DDE302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5719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4357-E3C9-A6AB-7846-D989E82C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0915E-BB95-C6F2-427C-86C9EC78D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19F76-8AE7-0A24-E7C9-DF23B6096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6F694-D90D-1298-9108-C6AE4C47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690E0-F3BE-4793-001C-80730F9B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5054D-1BBA-E100-F398-B4846362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4531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DE731-7669-860A-8BB5-8F89F77C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94DB6-CA13-FE7A-7C5C-F7B457BEB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03A04-3C1A-03EB-FD87-D67D7D940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BDE26-3890-3C1F-10FA-94596FD89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4D195-868F-FE1B-6F5A-60353AAF0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EF3980-AA66-916B-39AD-970683C3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8AFE0-0A4B-B2D8-8DFC-46D6AE36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7B1959-911E-27E9-4538-4533DC23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7795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3704-1751-1AB2-5898-50A02F7D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AB79-C050-BE7E-8939-061C4378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656B26-F92D-295D-A1F4-4ED286DF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1AEA9-0BFE-407C-45B7-5F418CDC4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969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A5DCF-0638-579A-DFFB-DB5CCF22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93867-0712-E82F-19F0-D5EAAF30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9F03-CA0C-66A6-3972-6C48DAAB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41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D9B4-DAC5-64C4-F66D-3390E4E3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3822-383F-90FF-D926-A3307DE67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8EFD4-C160-2AD9-92A4-6B66BE90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BBE8F-8852-18FD-62B5-05792F94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F6F4E-83D8-364C-5FAD-6ADB09E2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D8C76-36D2-4E14-093B-CEDD21F7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4477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03B3-4193-575D-F91E-83D8D7D2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9DEED-DCC1-A1A8-B940-95BC7B3D7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8F8E2-3AEB-0E2F-1419-8D28729C2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C68F0-2047-9EBA-D74C-05526D9F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2FE1F-34B1-3619-F3FD-3288B711F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C642E-AA8A-3A7A-05F4-7294DD81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3019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EDE5F-2116-616D-F39E-6B29ED00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186CB-D806-5D61-0F6F-93BC0F19F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FB38-ADE1-CEEF-4016-C44F22DD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31C34-F675-E835-0A30-E8B91F45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44A8C-BB1F-AFC9-DC6C-B325DB837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646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07012-A5A0-C1EE-D7D8-8F1408676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11989-1401-59DE-EB29-941BCE75C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E557-179E-0F4C-DCC5-BD131AD6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9C42-7608-438F-9ED3-404692DE9AA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3EC83-4F63-DFE6-AD60-A45212EF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6C9B-ACCC-77D8-053E-BDCEA4EA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249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87" y="4662487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9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" name="Google Shape;57;p9"/>
          <p:cNvCxnSpPr/>
          <p:nvPr/>
        </p:nvCxnSpPr>
        <p:spPr>
          <a:xfrm>
            <a:off x="905744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libri"/>
              <a:buChar char="◦"/>
              <a:defRPr sz="13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8"/>
              <a:buFont typeface="Calibri"/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895149" y="1303384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7" r:id="rId14"/>
    <p:sldLayoutId id="2147483668" r:id="rId15"/>
    <p:sldLayoutId id="21474837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80D4A340-84DD-4C68-8CB9-B2B938FC70C4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C562429-61FF-4CF7-9FFB-246E3AB48DC8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66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7B35EF3-3A0B-4852-9569-D41EDDFB3EB6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8CE1993-372A-4563-8BDE-0B89B8BD3788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5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E2EC6-2742-547F-08E8-D7FBF413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E015C-6556-B9BF-D555-70E4EF822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2A02-2435-C204-87B3-0BC844C0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B819C42-7608-438F-9ED3-404692DE9AA0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20-07-2023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852B-A8D3-D692-D353-56B52684F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I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846C-F315-642E-4427-994B715F0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0000000-1234-1234-1234-123412341234}" type="slidenum">
              <a:rPr lang="e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10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ndl.gov.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dl.iitkgp.ac.in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Kz4P-BMO-ReIHXMWZKEDMiUQBWV7nONb/edit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DEEPAK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hyperlink" Target="Copyright_Digital_Copy_09082021.pdf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7.jpg"/><Relationship Id="rId2" Type="http://schemas.openxmlformats.org/officeDocument/2006/relationships/image" Target="../media/image78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46.sv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jp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05.png"/><Relationship Id="rId20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Relationship Id="rId14" Type="http://schemas.openxmlformats.org/officeDocument/2006/relationships/image" Target="../media/image103.jpg"/><Relationship Id="rId22" Type="http://schemas.openxmlformats.org/officeDocument/2006/relationships/image" Target="../media/image111.png"/><Relationship Id="rId27" Type="http://schemas.openxmlformats.org/officeDocument/2006/relationships/image" Target="../media/image116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13" Type="http://schemas.openxmlformats.org/officeDocument/2006/relationships/image" Target="../media/image126.png"/><Relationship Id="rId3" Type="http://schemas.openxmlformats.org/officeDocument/2006/relationships/image" Target="../media/image117.jpg"/><Relationship Id="rId7" Type="http://schemas.openxmlformats.org/officeDocument/2006/relationships/image" Target="../media/image120.jpg"/><Relationship Id="rId12" Type="http://schemas.openxmlformats.org/officeDocument/2006/relationships/image" Target="../media/image1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124.jpg"/><Relationship Id="rId5" Type="http://schemas.openxmlformats.org/officeDocument/2006/relationships/image" Target="../media/image118.png"/><Relationship Id="rId10" Type="http://schemas.openxmlformats.org/officeDocument/2006/relationships/image" Target="../media/image123.jpg"/><Relationship Id="rId4" Type="http://schemas.openxmlformats.org/officeDocument/2006/relationships/hyperlink" Target="https://ndlproject.iitkgp.ac.in/" TargetMode="External"/><Relationship Id="rId9" Type="http://schemas.openxmlformats.org/officeDocument/2006/relationships/image" Target="../media/image122.jpg"/><Relationship Id="rId1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jpg"/><Relationship Id="rId7" Type="http://schemas.openxmlformats.org/officeDocument/2006/relationships/image" Target="../media/image132.jpe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ndl.iitkgp.ac.in/testprep/jee_neet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google.com/spreadsheets/d/1zlIwadsuDAlWrQ_JCK0JmG9BNCl2JuoDszqtNS1PnC8/edit?usp=share_link" TargetMode="External"/><Relationship Id="rId5" Type="http://schemas.openxmlformats.org/officeDocument/2006/relationships/hyperlink" Target="https://docs.google.com/spreadsheets/d/1QkfLtvgAt-YXp28dUDDHgdLbIr7X4KnF/edit#gid=1031047668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ndl.iitkgp.ac.in/testprep/career" TargetMode="External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l.gov.in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dl.iitkgp.ac.in/testprep/career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://ndl.iitkgp.ac.in/document/eklaUnptQWlLSVVQUjFKdVNXdVNQWWcxaFZHS0RDb0xrZ2ViRGRCdzNBVXpNMVh2S0dQalk1MTJyRkFONTdFe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dl.iitkgp.ac.in/testprep/jee_neet" TargetMode="External"/><Relationship Id="rId11" Type="http://schemas.openxmlformats.org/officeDocument/2006/relationships/hyperlink" Target="https://docs.google.com/spreadsheets/d/1Rcsnwf4l-P0C5bnXdBPe4n1Sph1wPmXctU6dT37Ld48/edit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governor.telangana.gov.in/digiLib/rb_digiLibrary.html" TargetMode="External"/><Relationship Id="rId4" Type="http://schemas.openxmlformats.org/officeDocument/2006/relationships/hyperlink" Target="https://ndl.iitkgp.ac.in/campaign/2023_telangana_raj_bhavan/" TargetMode="External"/><Relationship Id="rId9" Type="http://schemas.openxmlformats.org/officeDocument/2006/relationships/hyperlink" Target="http://ndl.iitkgp.ac.in/document/RnFKRHNoQjE0NERMRnd1ekpuV2g1QkJtTmlPT2Rpa3NSZVA0Y3lYUlg2QT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5375" y="2268037"/>
            <a:ext cx="1341599" cy="44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385813" y="3244467"/>
            <a:ext cx="8385007" cy="38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FF"/>
              </a:buClr>
              <a:buSzPts val="1600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tial"/>
                <a:ea typeface="Lato"/>
                <a:cs typeface="Lato"/>
                <a:sym typeface="Lato"/>
              </a:rPr>
              <a:t>National Digital Library of India </a:t>
            </a:r>
            <a:r>
              <a:rPr lang="en-US" b="1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tial"/>
                <a:ea typeface="Lato"/>
                <a:cs typeface="Lato"/>
                <a:sym typeface="Lato"/>
              </a:rPr>
              <a:t>&amp; NDLI Club</a:t>
            </a:r>
            <a:endParaRPr b="1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Atial"/>
              <a:ea typeface="Lato"/>
              <a:cs typeface="Lato"/>
              <a:sym typeface="Lato"/>
            </a:endParaRPr>
          </a:p>
        </p:txBody>
      </p:sp>
      <p:sp>
        <p:nvSpPr>
          <p:cNvPr id="3" name="AutoShape 2" descr="Image result for iit madras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Atial"/>
            </a:endParaRPr>
          </a:p>
        </p:txBody>
      </p:sp>
      <p:sp>
        <p:nvSpPr>
          <p:cNvPr id="4" name="AutoShape 4" descr="Image result for iit madras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Atial"/>
            </a:endParaRPr>
          </a:p>
        </p:txBody>
      </p:sp>
      <p:sp>
        <p:nvSpPr>
          <p:cNvPr id="5" name="AutoShape 6" descr="Image result for iit madras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Atial"/>
            </a:endParaRPr>
          </a:p>
        </p:txBody>
      </p:sp>
      <p:pic>
        <p:nvPicPr>
          <p:cNvPr id="18" name="Google Shape;125;p1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79" y="1521513"/>
            <a:ext cx="2814002" cy="170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4;p17"/>
          <p:cNvSpPr txBox="1"/>
          <p:nvPr/>
        </p:nvSpPr>
        <p:spPr>
          <a:xfrm>
            <a:off x="327497" y="3725815"/>
            <a:ext cx="8489004" cy="60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Lato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Lato"/>
                <a:cs typeface="Lato"/>
                <a:sym typeface="Lato"/>
              </a:rPr>
              <a:t>One Library </a:t>
            </a:r>
            <a:r>
              <a:rPr lang="en-US" sz="2400" b="1" dirty="0">
                <a:solidFill>
                  <a:srgbClr val="00B050"/>
                </a:solidFill>
                <a:latin typeface="Atial"/>
                <a:ea typeface="Lato"/>
                <a:cs typeface="Lato"/>
                <a:sym typeface="Lato"/>
              </a:rPr>
              <a:t>All of India</a:t>
            </a:r>
            <a:endParaRPr sz="2400" b="1" u="none" strike="noStrike" cap="none" dirty="0">
              <a:solidFill>
                <a:srgbClr val="00B050"/>
              </a:solidFill>
              <a:latin typeface="Atial"/>
              <a:ea typeface="Lato"/>
              <a:cs typeface="Lato"/>
              <a:sym typeface="Lato"/>
            </a:endParaRPr>
          </a:p>
        </p:txBody>
      </p:sp>
      <p:sp>
        <p:nvSpPr>
          <p:cNvPr id="19" name="Hexagon 18"/>
          <p:cNvSpPr/>
          <p:nvPr/>
        </p:nvSpPr>
        <p:spPr>
          <a:xfrm rot="1335257">
            <a:off x="264602" y="2976248"/>
            <a:ext cx="347422" cy="326722"/>
          </a:xfrm>
          <a:prstGeom prst="hexag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>
              <a:buClrTx/>
            </a:pPr>
            <a:endParaRPr lang="en-US" sz="1200">
              <a:solidFill>
                <a:srgbClr val="FFFFFF"/>
              </a:solidFill>
              <a:latin typeface="Atial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Hexagon 19"/>
          <p:cNvSpPr/>
          <p:nvPr/>
        </p:nvSpPr>
        <p:spPr>
          <a:xfrm rot="1335257">
            <a:off x="8228164" y="3991554"/>
            <a:ext cx="346691" cy="333196"/>
          </a:xfrm>
          <a:prstGeom prst="hexag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>
              <a:buClrTx/>
            </a:pPr>
            <a:endParaRPr lang="en-US" sz="1200">
              <a:solidFill>
                <a:srgbClr val="FFFFFF"/>
              </a:solidFill>
              <a:latin typeface="Atial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AutoShape 2" descr="Image result for university of delhi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At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962" y="159823"/>
            <a:ext cx="696099" cy="413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09673" y="4737067"/>
            <a:ext cx="52838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</a:rPr>
              <a:t>Please visit to access NDLI: </a:t>
            </a:r>
            <a:r>
              <a:rPr lang="en-US" sz="1200" u="sng" dirty="0">
                <a:solidFill>
                  <a:schemeClr val="accent3">
                    <a:lumMod val="75000"/>
                  </a:schemeClr>
                </a:solidFill>
                <a:latin typeface="Atial"/>
                <a:hlinkClick r:id="rId6"/>
              </a:rPr>
              <a:t>https://ndl.iitkgp.ac.in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tial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</a:rPr>
              <a:t>or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Atial"/>
              </a:rPr>
              <a:t> </a:t>
            </a:r>
            <a:r>
              <a:rPr lang="en-US" sz="1200" u="sng" dirty="0">
                <a:solidFill>
                  <a:schemeClr val="accent3">
                    <a:lumMod val="75000"/>
                  </a:schemeClr>
                </a:solidFill>
                <a:latin typeface="Atial"/>
                <a:hlinkClick r:id="rId7"/>
              </a:rPr>
              <a:t>https://www.ndl.gov.in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Atial"/>
            </a:endParaRPr>
          </a:p>
        </p:txBody>
      </p:sp>
      <p:sp>
        <p:nvSpPr>
          <p:cNvPr id="9" name="AutoShape 2" descr="Image result for galgotias university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latin typeface="At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853" y="943596"/>
            <a:ext cx="703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800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sym typeface="Cambria"/>
              </a:rPr>
              <a:t>National Digital Library of India </a:t>
            </a:r>
            <a:r>
              <a:rPr lang="en-US" sz="2800" b="1" dirty="0">
                <a:solidFill>
                  <a:srgbClr val="00B050"/>
                </a:solidFill>
                <a:latin typeface="Atial"/>
                <a:sym typeface="Cambria"/>
              </a:rPr>
              <a:t>(</a:t>
            </a:r>
            <a:r>
              <a:rPr lang="en-US" sz="2800" b="1" dirty="0" smtClean="0">
                <a:solidFill>
                  <a:srgbClr val="00B050"/>
                </a:solidFill>
                <a:latin typeface="Atial"/>
                <a:sym typeface="Cambria"/>
              </a:rPr>
              <a:t>NDLI)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sym typeface="Cambria"/>
              </a:rPr>
              <a:t>-</a:t>
            </a:r>
            <a:endParaRPr lang="en-US" sz="2800" b="1" dirty="0">
              <a:solidFill>
                <a:srgbClr val="C00000"/>
              </a:solidFill>
              <a:latin typeface="Atial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79" y="2290379"/>
            <a:ext cx="1084476" cy="44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55" y="164270"/>
            <a:ext cx="601827" cy="4044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25882" y="948043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tial"/>
                <a:sym typeface="Cambria"/>
              </a:rPr>
              <a:t>Phase III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8000" y="11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DC82-FFE2-2C1B-90F7-715C48DF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05" y="192914"/>
            <a:ext cx="7877787" cy="89765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IN" sz="2800" b="1" dirty="0" smtClean="0">
                <a:solidFill>
                  <a:srgbClr val="00B050"/>
                </a:solidFill>
                <a:latin typeface="Atial"/>
              </a:rPr>
              <a:t>High-Level</a:t>
            </a:r>
            <a:r>
              <a:rPr lang="en-IN" sz="2800" b="1" dirty="0" smtClean="0">
                <a:latin typeface="Atial"/>
              </a:rPr>
              <a:t> Architecture</a:t>
            </a:r>
            <a:br>
              <a:rPr lang="en-IN" sz="2800" b="1" dirty="0" smtClean="0">
                <a:latin typeface="Atial"/>
              </a:rPr>
            </a:br>
            <a:r>
              <a:rPr lang="en-I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</a:rPr>
              <a:t>of </a:t>
            </a: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  <a:ea typeface="Open Sans"/>
                <a:cs typeface="Open Sans"/>
                <a:sym typeface="Raleway"/>
              </a:rPr>
              <a:t>Semi-automated 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  <a:ea typeface="Open Sans"/>
                <a:cs typeface="Open Sans"/>
                <a:sym typeface="Raleway"/>
              </a:rPr>
              <a:t>Metadata Curation</a:t>
            </a:r>
            <a:endParaRPr lang="en-IN" sz="2000" dirty="0">
              <a:solidFill>
                <a:schemeClr val="tx1">
                  <a:lumMod val="50000"/>
                  <a:lumOff val="50000"/>
                </a:schemeClr>
              </a:solidFill>
              <a:latin typeface="At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AE1750-B1A8-67E8-6F45-00D7573F7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1200" y="1443070"/>
            <a:ext cx="5313600" cy="3262312"/>
          </a:xfr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7CB1617-A777-028D-4ACC-DD85B98E8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14" y="1644407"/>
            <a:ext cx="3455286" cy="25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67;p19"/>
          <p:cNvSpPr txBox="1">
            <a:spLocks/>
          </p:cNvSpPr>
          <p:nvPr/>
        </p:nvSpPr>
        <p:spPr>
          <a:xfrm>
            <a:off x="242341" y="718723"/>
            <a:ext cx="3011461" cy="138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600"/>
              <a:buFont typeface="Raleway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Semi-automated Metadata Curation Pipeline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5365D0-3E2D-46D8-833C-FDD58BD5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802" y="160338"/>
            <a:ext cx="5173800" cy="481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8CE99F-59F9-4172-AEFF-19E29EFF446C}"/>
              </a:ext>
            </a:extLst>
          </p:cNvPr>
          <p:cNvSpPr txBox="1"/>
          <p:nvPr/>
        </p:nvSpPr>
        <p:spPr>
          <a:xfrm>
            <a:off x="242341" y="2754076"/>
            <a:ext cx="2769120" cy="114646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Productivity gain: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/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Human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productivity in terms of metadata curation has increased 10+ times facilitating content ingestion in large scale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2E6F64-555D-4152-A1E5-FABA26173C2F}"/>
              </a:ext>
            </a:extLst>
          </p:cNvPr>
          <p:cNvSpPr txBox="1"/>
          <p:nvPr/>
        </p:nvSpPr>
        <p:spPr>
          <a:xfrm>
            <a:off x="242341" y="2102662"/>
            <a:ext cx="1889760" cy="2885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(Patent Applied)</a:t>
            </a:r>
          </a:p>
        </p:txBody>
      </p:sp>
      <p:sp>
        <p:nvSpPr>
          <p:cNvPr id="2" name="AutoShape 2" descr="Image result for galgotias uni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247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60174-16FA-4CF1-860C-317E16989E77}"/>
              </a:ext>
            </a:extLst>
          </p:cNvPr>
          <p:cNvSpPr/>
          <p:nvPr/>
        </p:nvSpPr>
        <p:spPr>
          <a:xfrm>
            <a:off x="2810000" y="279873"/>
            <a:ext cx="360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Curation </a:t>
            </a:r>
            <a:r>
              <a:rPr lang="en" sz="2800" b="1" dirty="0">
                <a:solidFill>
                  <a:srgbClr val="00B050"/>
                </a:solidFill>
              </a:rPr>
              <a:t>Cycle</a:t>
            </a:r>
            <a:endParaRPr lang="en-IN" sz="2800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8322" y="992564"/>
            <a:ext cx="7184947" cy="3755604"/>
            <a:chOff x="855754" y="1206657"/>
            <a:chExt cx="6204463" cy="3243101"/>
          </a:xfrm>
        </p:grpSpPr>
        <p:grpSp>
          <p:nvGrpSpPr>
            <p:cNvPr id="7" name="Google Shape;367;p47">
              <a:extLst>
                <a:ext uri="{FF2B5EF4-FFF2-40B4-BE49-F238E27FC236}">
                  <a16:creationId xmlns:a16="http://schemas.microsoft.com/office/drawing/2014/main" id="{5A3178E6-59AC-46C7-AE0B-EC98C03C91CE}"/>
                </a:ext>
              </a:extLst>
            </p:cNvPr>
            <p:cNvGrpSpPr/>
            <p:nvPr/>
          </p:nvGrpSpPr>
          <p:grpSpPr>
            <a:xfrm>
              <a:off x="855754" y="1218846"/>
              <a:ext cx="1132318" cy="1356263"/>
              <a:chOff x="341850" y="980118"/>
              <a:chExt cx="2013008" cy="2411133"/>
            </a:xfrm>
          </p:grpSpPr>
          <p:sp>
            <p:nvSpPr>
              <p:cNvPr id="8" name="Google Shape;368;p47">
                <a:extLst>
                  <a:ext uri="{FF2B5EF4-FFF2-40B4-BE49-F238E27FC236}">
                    <a16:creationId xmlns:a16="http://schemas.microsoft.com/office/drawing/2014/main" id="{52C9554B-FABB-4355-883E-367DD306ECE9}"/>
                  </a:ext>
                </a:extLst>
              </p:cNvPr>
              <p:cNvSpPr/>
              <p:nvPr/>
            </p:nvSpPr>
            <p:spPr>
              <a:xfrm>
                <a:off x="876157" y="980118"/>
                <a:ext cx="993217" cy="869699"/>
              </a:xfrm>
              <a:prstGeom prst="ellipse">
                <a:avLst/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Start</a:t>
                </a:r>
                <a:endParaRPr sz="900" b="1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9" name="Google Shape;369;p47">
                <a:extLst>
                  <a:ext uri="{FF2B5EF4-FFF2-40B4-BE49-F238E27FC236}">
                    <a16:creationId xmlns:a16="http://schemas.microsoft.com/office/drawing/2014/main" id="{0A697089-DF00-4AAB-B9F2-DB19F7DA1A93}"/>
                  </a:ext>
                </a:extLst>
              </p:cNvPr>
              <p:cNvSpPr/>
              <p:nvPr/>
            </p:nvSpPr>
            <p:spPr>
              <a:xfrm>
                <a:off x="420840" y="2038159"/>
                <a:ext cx="1817700" cy="513000"/>
              </a:xfrm>
              <a:prstGeom prst="rect">
                <a:avLst/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Source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Identification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10" name="Google Shape;370;p47">
                <a:extLst>
                  <a:ext uri="{FF2B5EF4-FFF2-40B4-BE49-F238E27FC236}">
                    <a16:creationId xmlns:a16="http://schemas.microsoft.com/office/drawing/2014/main" id="{2F0B4D52-FFA1-4E58-AC2A-323189CCC7D5}"/>
                  </a:ext>
                </a:extLst>
              </p:cNvPr>
              <p:cNvCxnSpPr/>
              <p:nvPr/>
            </p:nvCxnSpPr>
            <p:spPr>
              <a:xfrm>
                <a:off x="1311008" y="2547811"/>
                <a:ext cx="0" cy="178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1" name="Google Shape;371;p47">
                <a:extLst>
                  <a:ext uri="{FF2B5EF4-FFF2-40B4-BE49-F238E27FC236}">
                    <a16:creationId xmlns:a16="http://schemas.microsoft.com/office/drawing/2014/main" id="{5D83AA4A-226F-4BCA-ADFA-7DEC82B4AB5B}"/>
                  </a:ext>
                </a:extLst>
              </p:cNvPr>
              <p:cNvCxnSpPr/>
              <p:nvPr/>
            </p:nvCxnSpPr>
            <p:spPr>
              <a:xfrm>
                <a:off x="1304331" y="1854785"/>
                <a:ext cx="0" cy="178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2" name="Google Shape;372;p47">
                <a:extLst>
                  <a:ext uri="{FF2B5EF4-FFF2-40B4-BE49-F238E27FC236}">
                    <a16:creationId xmlns:a16="http://schemas.microsoft.com/office/drawing/2014/main" id="{26848D3A-DD1D-41A6-82E5-8876C8601058}"/>
                  </a:ext>
                </a:extLst>
              </p:cNvPr>
              <p:cNvSpPr/>
              <p:nvPr/>
            </p:nvSpPr>
            <p:spPr>
              <a:xfrm>
                <a:off x="341850" y="2726451"/>
                <a:ext cx="2013008" cy="6648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D6E3BC"/>
              </a:solidFill>
              <a:ln w="1905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Pre-acquisition</a:t>
                </a:r>
                <a:r>
                  <a:rPr lang="en" sz="825" b="1">
                    <a:solidFill>
                      <a:schemeClr val="dk1"/>
                    </a:solidFill>
                  </a:rPr>
                  <a:t> </a:t>
                </a: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Data</a:t>
                </a:r>
                <a:r>
                  <a:rPr lang="en" sz="825" b="1">
                    <a:solidFill>
                      <a:schemeClr val="dk1"/>
                    </a:solidFill>
                  </a:rPr>
                  <a:t> </a:t>
                </a: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Analysis</a:t>
                </a:r>
                <a:endParaRPr sz="825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3" name="Google Shape;405;p47">
              <a:extLst>
                <a:ext uri="{FF2B5EF4-FFF2-40B4-BE49-F238E27FC236}">
                  <a16:creationId xmlns:a16="http://schemas.microsoft.com/office/drawing/2014/main" id="{AFDF351D-AC1C-45D7-BB12-99431CB48590}"/>
                </a:ext>
              </a:extLst>
            </p:cNvPr>
            <p:cNvGrpSpPr/>
            <p:nvPr/>
          </p:nvGrpSpPr>
          <p:grpSpPr>
            <a:xfrm>
              <a:off x="1180936" y="1206657"/>
              <a:ext cx="2772107" cy="1886392"/>
              <a:chOff x="845476" y="956191"/>
              <a:chExt cx="4814643" cy="3353586"/>
            </a:xfrm>
          </p:grpSpPr>
          <p:sp>
            <p:nvSpPr>
              <p:cNvPr id="14" name="Google Shape;406;p47">
                <a:extLst>
                  <a:ext uri="{FF2B5EF4-FFF2-40B4-BE49-F238E27FC236}">
                    <a16:creationId xmlns:a16="http://schemas.microsoft.com/office/drawing/2014/main" id="{B1470541-1C81-4CF7-854C-92270D291837}"/>
                  </a:ext>
                </a:extLst>
              </p:cNvPr>
              <p:cNvSpPr/>
              <p:nvPr/>
            </p:nvSpPr>
            <p:spPr>
              <a:xfrm>
                <a:off x="4272694" y="1814767"/>
                <a:ext cx="61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 dirty="0">
                    <a:solidFill>
                      <a:schemeClr val="dk1"/>
                    </a:solidFill>
                  </a:rPr>
                  <a:t>No</a:t>
                </a:r>
                <a:endParaRPr sz="825" dirty="0"/>
              </a:p>
            </p:txBody>
          </p:sp>
          <p:sp>
            <p:nvSpPr>
              <p:cNvPr id="15" name="Google Shape;395;p47">
                <a:extLst>
                  <a:ext uri="{FF2B5EF4-FFF2-40B4-BE49-F238E27FC236}">
                    <a16:creationId xmlns:a16="http://schemas.microsoft.com/office/drawing/2014/main" id="{04D1587E-3186-4679-A553-16AD07751F73}"/>
                  </a:ext>
                </a:extLst>
              </p:cNvPr>
              <p:cNvSpPr/>
              <p:nvPr/>
            </p:nvSpPr>
            <p:spPr>
              <a:xfrm>
                <a:off x="845476" y="3709777"/>
                <a:ext cx="1658100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Data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Acquisition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Google Shape;407;p47">
                <a:extLst>
                  <a:ext uri="{FF2B5EF4-FFF2-40B4-BE49-F238E27FC236}">
                    <a16:creationId xmlns:a16="http://schemas.microsoft.com/office/drawing/2014/main" id="{A41010B6-82BA-45F9-A464-63A3C62C859E}"/>
                  </a:ext>
                </a:extLst>
              </p:cNvPr>
              <p:cNvSpPr/>
              <p:nvPr/>
            </p:nvSpPr>
            <p:spPr>
              <a:xfrm>
                <a:off x="4462305" y="3125699"/>
                <a:ext cx="721800" cy="30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 dirty="0">
                    <a:solidFill>
                      <a:schemeClr val="dk1"/>
                    </a:solidFill>
                  </a:rPr>
                  <a:t>Yes</a:t>
                </a:r>
                <a:endParaRPr sz="825" dirty="0"/>
              </a:p>
            </p:txBody>
          </p:sp>
          <p:sp>
            <p:nvSpPr>
              <p:cNvPr id="17" name="Google Shape;408;p47">
                <a:extLst>
                  <a:ext uri="{FF2B5EF4-FFF2-40B4-BE49-F238E27FC236}">
                    <a16:creationId xmlns:a16="http://schemas.microsoft.com/office/drawing/2014/main" id="{B6E20CAD-5017-46AD-90A2-E332D7F861FA}"/>
                  </a:ext>
                </a:extLst>
              </p:cNvPr>
              <p:cNvSpPr/>
              <p:nvPr/>
            </p:nvSpPr>
            <p:spPr>
              <a:xfrm>
                <a:off x="2773768" y="2095666"/>
                <a:ext cx="2886351" cy="1037902"/>
              </a:xfrm>
              <a:prstGeom prst="flowChartDecision">
                <a:avLst/>
              </a:prstGeom>
              <a:solidFill>
                <a:srgbClr val="FBD4B4"/>
              </a:solidFill>
              <a:ln w="2540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Source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meets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NDLI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prerequisites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18" name="Google Shape;409;p47">
                <a:extLst>
                  <a:ext uri="{FF2B5EF4-FFF2-40B4-BE49-F238E27FC236}">
                    <a16:creationId xmlns:a16="http://schemas.microsoft.com/office/drawing/2014/main" id="{9FD60EBA-9D46-45E6-AD85-6107D4313D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726606" y="2204515"/>
                <a:ext cx="576300" cy="2420100"/>
              </a:xfrm>
              <a:prstGeom prst="bentConnector3">
                <a:avLst>
                  <a:gd name="adj1" fmla="val 58874"/>
                </a:avLst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9" name="Google Shape;410;p47">
                <a:extLst>
                  <a:ext uri="{FF2B5EF4-FFF2-40B4-BE49-F238E27FC236}">
                    <a16:creationId xmlns:a16="http://schemas.microsoft.com/office/drawing/2014/main" id="{00DCE925-E237-4E49-8673-FEDF5A804CB0}"/>
                  </a:ext>
                </a:extLst>
              </p:cNvPr>
              <p:cNvSpPr/>
              <p:nvPr/>
            </p:nvSpPr>
            <p:spPr>
              <a:xfrm>
                <a:off x="3537496" y="956191"/>
                <a:ext cx="1319173" cy="869700"/>
              </a:xfrm>
              <a:prstGeom prst="ellipse">
                <a:avLst/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Reject Source</a:t>
                </a:r>
                <a:endParaRPr sz="825" b="1" dirty="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20" name="Google Shape;411;p47">
                <a:extLst>
                  <a:ext uri="{FF2B5EF4-FFF2-40B4-BE49-F238E27FC236}">
                    <a16:creationId xmlns:a16="http://schemas.microsoft.com/office/drawing/2014/main" id="{34CF70F2-408B-49A2-9F13-6D5DAFF3BBBF}"/>
                  </a:ext>
                </a:extLst>
              </p:cNvPr>
              <p:cNvCxnSpPr/>
              <p:nvPr/>
            </p:nvCxnSpPr>
            <p:spPr>
              <a:xfrm rot="10800000" flipH="1">
                <a:off x="4216942" y="1879127"/>
                <a:ext cx="6301" cy="221101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1" name="Google Shape;412;p47">
                <a:extLst>
                  <a:ext uri="{FF2B5EF4-FFF2-40B4-BE49-F238E27FC236}">
                    <a16:creationId xmlns:a16="http://schemas.microsoft.com/office/drawing/2014/main" id="{9D10E8EE-D6EA-43C6-866B-16795ED37313}"/>
                  </a:ext>
                </a:extLst>
              </p:cNvPr>
              <p:cNvCxnSpPr>
                <a:endCxn id="17" idx="1"/>
              </p:cNvCxnSpPr>
              <p:nvPr/>
            </p:nvCxnSpPr>
            <p:spPr>
              <a:xfrm rot="10800000" flipH="1">
                <a:off x="2218649" y="2614551"/>
                <a:ext cx="555000" cy="444300"/>
              </a:xfrm>
              <a:prstGeom prst="bentConnector3">
                <a:avLst>
                  <a:gd name="adj1" fmla="val 50011"/>
                </a:avLst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22" name="Google Shape;391;p47">
              <a:extLst>
                <a:ext uri="{FF2B5EF4-FFF2-40B4-BE49-F238E27FC236}">
                  <a16:creationId xmlns:a16="http://schemas.microsoft.com/office/drawing/2014/main" id="{B917E2B9-7D7C-4367-9261-47C06D1F54D1}"/>
                </a:ext>
              </a:extLst>
            </p:cNvPr>
            <p:cNvGrpSpPr/>
            <p:nvPr/>
          </p:nvGrpSpPr>
          <p:grpSpPr>
            <a:xfrm>
              <a:off x="2127021" y="2770743"/>
              <a:ext cx="2157211" cy="337500"/>
              <a:chOff x="2503576" y="3724269"/>
              <a:chExt cx="3835041" cy="600000"/>
            </a:xfrm>
          </p:grpSpPr>
          <p:sp>
            <p:nvSpPr>
              <p:cNvPr id="23" name="Google Shape;392;p47">
                <a:extLst>
                  <a:ext uri="{FF2B5EF4-FFF2-40B4-BE49-F238E27FC236}">
                    <a16:creationId xmlns:a16="http://schemas.microsoft.com/office/drawing/2014/main" id="{6FD51A0A-3963-43FE-87CF-9052F7E7856D}"/>
                  </a:ext>
                </a:extLst>
              </p:cNvPr>
              <p:cNvSpPr/>
              <p:nvPr/>
            </p:nvSpPr>
            <p:spPr>
              <a:xfrm>
                <a:off x="2729492" y="3724269"/>
                <a:ext cx="1631700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Ingestion in test Portal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4" name="Google Shape;393;p47">
                <a:extLst>
                  <a:ext uri="{FF2B5EF4-FFF2-40B4-BE49-F238E27FC236}">
                    <a16:creationId xmlns:a16="http://schemas.microsoft.com/office/drawing/2014/main" id="{58F90913-EB3B-4CE0-9194-8BC6766D281E}"/>
                  </a:ext>
                </a:extLst>
              </p:cNvPr>
              <p:cNvSpPr/>
              <p:nvPr/>
            </p:nvSpPr>
            <p:spPr>
              <a:xfrm>
                <a:off x="4706917" y="3724269"/>
                <a:ext cx="1631700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Data Analysis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25" name="Google Shape;394;p47">
                <a:extLst>
                  <a:ext uri="{FF2B5EF4-FFF2-40B4-BE49-F238E27FC236}">
                    <a16:creationId xmlns:a16="http://schemas.microsoft.com/office/drawing/2014/main" id="{DF90362D-559E-4AE5-A4D4-044B4D3F0BC0}"/>
                  </a:ext>
                </a:extLst>
              </p:cNvPr>
              <p:cNvCxnSpPr>
                <a:endCxn id="23" idx="1"/>
              </p:cNvCxnSpPr>
              <p:nvPr/>
            </p:nvCxnSpPr>
            <p:spPr>
              <a:xfrm>
                <a:off x="2503576" y="4009777"/>
                <a:ext cx="225900" cy="14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" name="Google Shape;396;p47">
                <a:extLst>
                  <a:ext uri="{FF2B5EF4-FFF2-40B4-BE49-F238E27FC236}">
                    <a16:creationId xmlns:a16="http://schemas.microsoft.com/office/drawing/2014/main" id="{71E7C188-B23B-431B-A585-5EF62A7D0134}"/>
                  </a:ext>
                </a:extLst>
              </p:cNvPr>
              <p:cNvCxnSpPr>
                <a:endCxn id="24" idx="1"/>
              </p:cNvCxnSpPr>
              <p:nvPr/>
            </p:nvCxnSpPr>
            <p:spPr>
              <a:xfrm>
                <a:off x="4361317" y="4017069"/>
                <a:ext cx="345600" cy="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27" name="Google Shape;397;p47">
              <a:extLst>
                <a:ext uri="{FF2B5EF4-FFF2-40B4-BE49-F238E27FC236}">
                  <a16:creationId xmlns:a16="http://schemas.microsoft.com/office/drawing/2014/main" id="{191BD904-C631-4300-AF6D-C23D59B29719}"/>
                </a:ext>
              </a:extLst>
            </p:cNvPr>
            <p:cNvGrpSpPr/>
            <p:nvPr/>
          </p:nvGrpSpPr>
          <p:grpSpPr>
            <a:xfrm>
              <a:off x="1589361" y="2928282"/>
              <a:ext cx="3253887" cy="1521476"/>
              <a:chOff x="1529854" y="3821069"/>
              <a:chExt cx="5784687" cy="2704846"/>
            </a:xfrm>
          </p:grpSpPr>
          <p:cxnSp>
            <p:nvCxnSpPr>
              <p:cNvPr id="28" name="Google Shape;398;p47">
                <a:extLst>
                  <a:ext uri="{FF2B5EF4-FFF2-40B4-BE49-F238E27FC236}">
                    <a16:creationId xmlns:a16="http://schemas.microsoft.com/office/drawing/2014/main" id="{089C65FC-ACAB-4069-9AE8-DED4FCAA4383}"/>
                  </a:ext>
                </a:extLst>
              </p:cNvPr>
              <p:cNvCxnSpPr>
                <a:stCxn id="34" idx="3"/>
                <a:endCxn id="33" idx="1"/>
              </p:cNvCxnSpPr>
              <p:nvPr/>
            </p:nvCxnSpPr>
            <p:spPr>
              <a:xfrm>
                <a:off x="5244715" y="5948078"/>
                <a:ext cx="316500" cy="10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9" name="Google Shape;400;p47">
                <a:extLst>
                  <a:ext uri="{FF2B5EF4-FFF2-40B4-BE49-F238E27FC236}">
                    <a16:creationId xmlns:a16="http://schemas.microsoft.com/office/drawing/2014/main" id="{D928D8A3-F2B9-4157-B34B-428411A96149}"/>
                  </a:ext>
                </a:extLst>
              </p:cNvPr>
              <p:cNvSpPr/>
              <p:nvPr/>
            </p:nvSpPr>
            <p:spPr>
              <a:xfrm>
                <a:off x="4974628" y="5969950"/>
                <a:ext cx="558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>
                    <a:solidFill>
                      <a:schemeClr val="dk1"/>
                    </a:solidFill>
                  </a:rPr>
                  <a:t>Yes</a:t>
                </a:r>
                <a:endParaRPr sz="825"/>
              </a:p>
            </p:txBody>
          </p:sp>
          <p:sp>
            <p:nvSpPr>
              <p:cNvPr id="30" name="Google Shape;389;p47">
                <a:extLst>
                  <a:ext uri="{FF2B5EF4-FFF2-40B4-BE49-F238E27FC236}">
                    <a16:creationId xmlns:a16="http://schemas.microsoft.com/office/drawing/2014/main" id="{0394DECD-B7CE-4783-BC77-836582665E31}"/>
                  </a:ext>
                </a:extLst>
              </p:cNvPr>
              <p:cNvSpPr/>
              <p:nvPr/>
            </p:nvSpPr>
            <p:spPr>
              <a:xfrm>
                <a:off x="1917792" y="4528032"/>
                <a:ext cx="1631700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Programmatic</a:t>
                </a:r>
                <a:r>
                  <a:rPr lang="en" sz="825" b="1" dirty="0">
                    <a:solidFill>
                      <a:schemeClr val="dk1"/>
                    </a:solidFill>
                  </a:rPr>
                  <a:t> </a:t>
                </a:r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Curation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1" name="Google Shape;401;p47">
                <a:extLst>
                  <a:ext uri="{FF2B5EF4-FFF2-40B4-BE49-F238E27FC236}">
                    <a16:creationId xmlns:a16="http://schemas.microsoft.com/office/drawing/2014/main" id="{D4ED9EE2-4DC7-47F1-99B6-1D5F0BE117E1}"/>
                  </a:ext>
                </a:extLst>
              </p:cNvPr>
              <p:cNvCxnSpPr>
                <a:stCxn id="34" idx="1"/>
                <a:endCxn id="30" idx="1"/>
              </p:cNvCxnSpPr>
              <p:nvPr/>
            </p:nvCxnSpPr>
            <p:spPr>
              <a:xfrm rot="10800000">
                <a:off x="1917793" y="4828032"/>
                <a:ext cx="204564" cy="1120046"/>
              </a:xfrm>
              <a:prstGeom prst="bentConnector3">
                <a:avLst>
                  <a:gd name="adj1" fmla="val 298667"/>
                </a:avLst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2" name="Google Shape;402;p47">
                <a:extLst>
                  <a:ext uri="{FF2B5EF4-FFF2-40B4-BE49-F238E27FC236}">
                    <a16:creationId xmlns:a16="http://schemas.microsoft.com/office/drawing/2014/main" id="{5331A47E-AA98-4903-9846-87CFA00B4188}"/>
                  </a:ext>
                </a:extLst>
              </p:cNvPr>
              <p:cNvSpPr/>
              <p:nvPr/>
            </p:nvSpPr>
            <p:spPr>
              <a:xfrm>
                <a:off x="1529854" y="5894635"/>
                <a:ext cx="558601" cy="307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 dirty="0">
                    <a:solidFill>
                      <a:schemeClr val="dk1"/>
                    </a:solidFill>
                  </a:rPr>
                  <a:t>No</a:t>
                </a:r>
                <a:endParaRPr sz="825" dirty="0"/>
              </a:p>
            </p:txBody>
          </p:sp>
          <p:sp>
            <p:nvSpPr>
              <p:cNvPr id="33" name="Google Shape;379;p47">
                <a:extLst>
                  <a:ext uri="{FF2B5EF4-FFF2-40B4-BE49-F238E27FC236}">
                    <a16:creationId xmlns:a16="http://schemas.microsoft.com/office/drawing/2014/main" id="{1DDD4C9C-1CBC-445E-9807-B220828CB400}"/>
                  </a:ext>
                </a:extLst>
              </p:cNvPr>
              <p:cNvSpPr/>
              <p:nvPr/>
            </p:nvSpPr>
            <p:spPr>
              <a:xfrm>
                <a:off x="5366469" y="5673321"/>
                <a:ext cx="1948072" cy="570536"/>
              </a:xfrm>
              <a:prstGeom prst="flowChartManualOperation">
                <a:avLst/>
              </a:prstGeom>
              <a:solidFill>
                <a:srgbClr val="DAEEF3"/>
              </a:solidFill>
              <a:ln w="25400" cap="flat" cmpd="sng">
                <a:solidFill>
                  <a:srgbClr val="3185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Manual</a:t>
                </a:r>
                <a:r>
                  <a:rPr lang="en" sz="825" b="1">
                    <a:solidFill>
                      <a:schemeClr val="dk1"/>
                    </a:solidFill>
                  </a:rPr>
                  <a:t> </a:t>
                </a: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Curation</a:t>
                </a:r>
                <a:endParaRPr sz="825">
                  <a:solidFill>
                    <a:schemeClr val="lt1"/>
                  </a:solidFill>
                </a:endParaRPr>
              </a:p>
            </p:txBody>
          </p:sp>
          <p:sp>
            <p:nvSpPr>
              <p:cNvPr id="34" name="Google Shape;399;p47">
                <a:extLst>
                  <a:ext uri="{FF2B5EF4-FFF2-40B4-BE49-F238E27FC236}">
                    <a16:creationId xmlns:a16="http://schemas.microsoft.com/office/drawing/2014/main" id="{3018DFB0-C735-42C5-B4AD-CF7B36F6E749}"/>
                  </a:ext>
                </a:extLst>
              </p:cNvPr>
              <p:cNvSpPr/>
              <p:nvPr/>
            </p:nvSpPr>
            <p:spPr>
              <a:xfrm>
                <a:off x="2122355" y="5370240"/>
                <a:ext cx="3155047" cy="1155675"/>
              </a:xfrm>
              <a:prstGeom prst="flowChartDecision">
                <a:avLst/>
              </a:prstGeom>
              <a:solidFill>
                <a:srgbClr val="FBD4B4"/>
              </a:solidFill>
              <a:ln w="2540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Programmatic</a:t>
                </a:r>
                <a:r>
                  <a:rPr lang="en" sz="825" b="1">
                    <a:solidFill>
                      <a:schemeClr val="dk1"/>
                    </a:solidFill>
                  </a:rPr>
                  <a:t> </a:t>
                </a: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Curation Validation</a:t>
                </a:r>
                <a:endParaRPr sz="825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5" name="Google Shape;403;p47">
                <a:extLst>
                  <a:ext uri="{FF2B5EF4-FFF2-40B4-BE49-F238E27FC236}">
                    <a16:creationId xmlns:a16="http://schemas.microsoft.com/office/drawing/2014/main" id="{836CD1F5-2676-452D-A4C9-2DF84F81095B}"/>
                  </a:ext>
                </a:extLst>
              </p:cNvPr>
              <p:cNvCxnSpPr>
                <a:stCxn id="30" idx="2"/>
                <a:endCxn id="34" idx="0"/>
              </p:cNvCxnSpPr>
              <p:nvPr/>
            </p:nvCxnSpPr>
            <p:spPr>
              <a:xfrm rot="16200000" flipH="1">
                <a:off x="3095658" y="4766017"/>
                <a:ext cx="242206" cy="966236"/>
              </a:xfrm>
              <a:prstGeom prst="bentConnector3">
                <a:avLst>
                  <a:gd name="adj1" fmla="val 40944"/>
                </a:avLst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6" name="Google Shape;404;p47">
                <a:extLst>
                  <a:ext uri="{FF2B5EF4-FFF2-40B4-BE49-F238E27FC236}">
                    <a16:creationId xmlns:a16="http://schemas.microsoft.com/office/drawing/2014/main" id="{9E23C0AA-C813-44A1-B179-249E8177E4DB}"/>
                  </a:ext>
                </a:extLst>
              </p:cNvPr>
              <p:cNvCxnSpPr>
                <a:endCxn id="30" idx="0"/>
              </p:cNvCxnSpPr>
              <p:nvPr/>
            </p:nvCxnSpPr>
            <p:spPr>
              <a:xfrm flipH="1">
                <a:off x="2733517" y="3821069"/>
                <a:ext cx="3605100" cy="707100"/>
              </a:xfrm>
              <a:prstGeom prst="bentConnector4">
                <a:avLst>
                  <a:gd name="adj1" fmla="val -8807"/>
                  <a:gd name="adj2" fmla="val 71204"/>
                </a:avLst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37" name="Google Shape;376;p47">
              <a:extLst>
                <a:ext uri="{FF2B5EF4-FFF2-40B4-BE49-F238E27FC236}">
                  <a16:creationId xmlns:a16="http://schemas.microsoft.com/office/drawing/2014/main" id="{A518C55B-6EB2-496E-A52B-01BD5A781602}"/>
                </a:ext>
              </a:extLst>
            </p:cNvPr>
            <p:cNvGrpSpPr/>
            <p:nvPr/>
          </p:nvGrpSpPr>
          <p:grpSpPr>
            <a:xfrm>
              <a:off x="2713014" y="3244485"/>
              <a:ext cx="4347203" cy="1061822"/>
              <a:chOff x="3549355" y="4411667"/>
              <a:chExt cx="7728362" cy="1887683"/>
            </a:xfrm>
          </p:grpSpPr>
          <p:sp>
            <p:nvSpPr>
              <p:cNvPr id="38" name="Google Shape;377;p47">
                <a:extLst>
                  <a:ext uri="{FF2B5EF4-FFF2-40B4-BE49-F238E27FC236}">
                    <a16:creationId xmlns:a16="http://schemas.microsoft.com/office/drawing/2014/main" id="{C567D12D-AB14-4CF4-86D0-72922B710CCD}"/>
                  </a:ext>
                </a:extLst>
              </p:cNvPr>
              <p:cNvSpPr/>
              <p:nvPr/>
            </p:nvSpPr>
            <p:spPr>
              <a:xfrm>
                <a:off x="7596051" y="5673446"/>
                <a:ext cx="1631399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QA</a:t>
                </a:r>
                <a:r>
                  <a:rPr lang="en" sz="825" b="1">
                    <a:solidFill>
                      <a:schemeClr val="dk1"/>
                    </a:solidFill>
                  </a:rPr>
                  <a:t> </a:t>
                </a:r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Checking</a:t>
                </a:r>
                <a:endParaRPr sz="825" dirty="0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9" name="Google Shape;378;p47">
                <a:extLst>
                  <a:ext uri="{FF2B5EF4-FFF2-40B4-BE49-F238E27FC236}">
                    <a16:creationId xmlns:a16="http://schemas.microsoft.com/office/drawing/2014/main" id="{6951FA4A-8EB8-4795-BAE1-8A24580494D8}"/>
                  </a:ext>
                </a:extLst>
              </p:cNvPr>
              <p:cNvCxnSpPr>
                <a:stCxn id="33" idx="3"/>
                <a:endCxn id="38" idx="1"/>
              </p:cNvCxnSpPr>
              <p:nvPr/>
            </p:nvCxnSpPr>
            <p:spPr>
              <a:xfrm flipV="1">
                <a:off x="7141630" y="5973448"/>
                <a:ext cx="454421" cy="13602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0" name="Google Shape;380;p47">
                <a:extLst>
                  <a:ext uri="{FF2B5EF4-FFF2-40B4-BE49-F238E27FC236}">
                    <a16:creationId xmlns:a16="http://schemas.microsoft.com/office/drawing/2014/main" id="{D7E5FEB4-4C39-4747-BF6E-EF6913D638CD}"/>
                  </a:ext>
                </a:extLst>
              </p:cNvPr>
              <p:cNvCxnSpPr>
                <a:stCxn id="43" idx="3"/>
              </p:cNvCxnSpPr>
              <p:nvPr/>
            </p:nvCxnSpPr>
            <p:spPr>
              <a:xfrm>
                <a:off x="9335426" y="4828028"/>
                <a:ext cx="275481" cy="254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1" name="Google Shape;381;p47">
                <a:extLst>
                  <a:ext uri="{FF2B5EF4-FFF2-40B4-BE49-F238E27FC236}">
                    <a16:creationId xmlns:a16="http://schemas.microsoft.com/office/drawing/2014/main" id="{23B7C129-30E5-44B2-93FC-29F45CB436D9}"/>
                  </a:ext>
                </a:extLst>
              </p:cNvPr>
              <p:cNvCxnSpPr>
                <a:stCxn id="49" idx="2"/>
                <a:endCxn id="44" idx="0"/>
              </p:cNvCxnSpPr>
              <p:nvPr/>
            </p:nvCxnSpPr>
            <p:spPr>
              <a:xfrm>
                <a:off x="10461867" y="5128019"/>
                <a:ext cx="0" cy="301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42" name="Google Shape;384;p47">
                <a:extLst>
                  <a:ext uri="{FF2B5EF4-FFF2-40B4-BE49-F238E27FC236}">
                    <a16:creationId xmlns:a16="http://schemas.microsoft.com/office/drawing/2014/main" id="{642E65E0-AD82-46BF-B0F3-4BFD770EF581}"/>
                  </a:ext>
                </a:extLst>
              </p:cNvPr>
              <p:cNvSpPr/>
              <p:nvPr/>
            </p:nvSpPr>
            <p:spPr>
              <a:xfrm>
                <a:off x="9142338" y="4411667"/>
                <a:ext cx="6969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>
                    <a:solidFill>
                      <a:schemeClr val="dk1"/>
                    </a:solidFill>
                  </a:rPr>
                  <a:t>Yes</a:t>
                </a:r>
                <a:endParaRPr sz="825"/>
              </a:p>
            </p:txBody>
          </p:sp>
          <p:sp>
            <p:nvSpPr>
              <p:cNvPr id="43" name="Google Shape;385;p47">
                <a:extLst>
                  <a:ext uri="{FF2B5EF4-FFF2-40B4-BE49-F238E27FC236}">
                    <a16:creationId xmlns:a16="http://schemas.microsoft.com/office/drawing/2014/main" id="{B104A412-6259-45A9-981D-4FE364DE5E61}"/>
                  </a:ext>
                </a:extLst>
              </p:cNvPr>
              <p:cNvSpPr/>
              <p:nvPr/>
            </p:nvSpPr>
            <p:spPr>
              <a:xfrm>
                <a:off x="7001755" y="4449619"/>
                <a:ext cx="2333670" cy="756816"/>
              </a:xfrm>
              <a:prstGeom prst="flowChartDecision">
                <a:avLst/>
              </a:prstGeom>
              <a:solidFill>
                <a:srgbClr val="FBD4B4"/>
              </a:solidFill>
              <a:ln w="2540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 dirty="0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QA Validation</a:t>
                </a:r>
                <a:endParaRPr sz="900" b="1" dirty="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endParaRPr>
              </a:p>
            </p:txBody>
          </p:sp>
          <p:sp>
            <p:nvSpPr>
              <p:cNvPr id="44" name="Google Shape;383;p47">
                <a:extLst>
                  <a:ext uri="{FF2B5EF4-FFF2-40B4-BE49-F238E27FC236}">
                    <a16:creationId xmlns:a16="http://schemas.microsoft.com/office/drawing/2014/main" id="{3C4D33D1-392F-4438-98E6-7B2F7924493D}"/>
                  </a:ext>
                </a:extLst>
              </p:cNvPr>
              <p:cNvSpPr/>
              <p:nvPr/>
            </p:nvSpPr>
            <p:spPr>
              <a:xfrm>
                <a:off x="10027022" y="5429650"/>
                <a:ext cx="869700" cy="869700"/>
              </a:xfrm>
              <a:prstGeom prst="ellipse">
                <a:avLst/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End</a:t>
                </a:r>
                <a:endParaRPr sz="825" b="1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45" name="Google Shape;386;p47">
                <a:extLst>
                  <a:ext uri="{FF2B5EF4-FFF2-40B4-BE49-F238E27FC236}">
                    <a16:creationId xmlns:a16="http://schemas.microsoft.com/office/drawing/2014/main" id="{97F82971-42A5-4637-8C12-90D5AFCF3061}"/>
                  </a:ext>
                </a:extLst>
              </p:cNvPr>
              <p:cNvCxnSpPr>
                <a:stCxn id="38" idx="0"/>
                <a:endCxn id="43" idx="2"/>
              </p:cNvCxnSpPr>
              <p:nvPr/>
            </p:nvCxnSpPr>
            <p:spPr>
              <a:xfrm rot="16200000" flipV="1">
                <a:off x="8056667" y="5318360"/>
                <a:ext cx="467011" cy="243161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46" name="Google Shape;387;p47">
                <a:extLst>
                  <a:ext uri="{FF2B5EF4-FFF2-40B4-BE49-F238E27FC236}">
                    <a16:creationId xmlns:a16="http://schemas.microsoft.com/office/drawing/2014/main" id="{A08122BC-F0C9-4111-9876-6F99A92733D5}"/>
                  </a:ext>
                </a:extLst>
              </p:cNvPr>
              <p:cNvSpPr/>
              <p:nvPr/>
            </p:nvSpPr>
            <p:spPr>
              <a:xfrm>
                <a:off x="6546299" y="4411667"/>
                <a:ext cx="573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/>
              <a:p>
                <a:r>
                  <a:rPr lang="en" sz="825" b="1">
                    <a:solidFill>
                      <a:schemeClr val="dk1"/>
                    </a:solidFill>
                  </a:rPr>
                  <a:t>No</a:t>
                </a:r>
                <a:endParaRPr sz="825"/>
              </a:p>
            </p:txBody>
          </p:sp>
          <p:cxnSp>
            <p:nvCxnSpPr>
              <p:cNvPr id="47" name="Google Shape;388;p47">
                <a:extLst>
                  <a:ext uri="{FF2B5EF4-FFF2-40B4-BE49-F238E27FC236}">
                    <a16:creationId xmlns:a16="http://schemas.microsoft.com/office/drawing/2014/main" id="{4076DDEF-8529-4EA8-B95A-76FED7C5127F}"/>
                  </a:ext>
                </a:extLst>
              </p:cNvPr>
              <p:cNvCxnSpPr>
                <a:stCxn id="43" idx="1"/>
              </p:cNvCxnSpPr>
              <p:nvPr/>
            </p:nvCxnSpPr>
            <p:spPr>
              <a:xfrm rot="10800000">
                <a:off x="3549355" y="4828027"/>
                <a:ext cx="3452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48" name="Google Shape;390;p47">
                <a:extLst>
                  <a:ext uri="{FF2B5EF4-FFF2-40B4-BE49-F238E27FC236}">
                    <a16:creationId xmlns:a16="http://schemas.microsoft.com/office/drawing/2014/main" id="{F11B9477-1746-4278-9282-9E7FF895C58A}"/>
                  </a:ext>
                </a:extLst>
              </p:cNvPr>
              <p:cNvCxnSpPr/>
              <p:nvPr/>
            </p:nvCxnSpPr>
            <p:spPr>
              <a:xfrm>
                <a:off x="6330905" y="4842921"/>
                <a:ext cx="9600" cy="830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9A807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49" name="Google Shape;382;p47">
                <a:extLst>
                  <a:ext uri="{FF2B5EF4-FFF2-40B4-BE49-F238E27FC236}">
                    <a16:creationId xmlns:a16="http://schemas.microsoft.com/office/drawing/2014/main" id="{0C95C327-17FC-4099-9119-28D41CCED155}"/>
                  </a:ext>
                </a:extLst>
              </p:cNvPr>
              <p:cNvSpPr/>
              <p:nvPr/>
            </p:nvSpPr>
            <p:spPr>
              <a:xfrm>
                <a:off x="9646017" y="4528019"/>
                <a:ext cx="1631700" cy="600000"/>
              </a:xfrm>
              <a:prstGeom prst="roundRect">
                <a:avLst>
                  <a:gd name="adj" fmla="val 16667"/>
                </a:avLst>
              </a:prstGeom>
              <a:solidFill>
                <a:srgbClr val="D6E3BC"/>
              </a:solidFill>
              <a:ln w="25400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51431" tIns="25706" rIns="51431" bIns="25706" anchor="ctr" anchorCtr="0">
                <a:noAutofit/>
              </a:bodyPr>
              <a:lstStyle/>
              <a:p>
                <a:pPr algn="ctr"/>
                <a:r>
                  <a:rPr lang="en" sz="900" b="1">
                    <a:solidFill>
                      <a:schemeClr val="dk1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LIVE Ingestion</a:t>
                </a:r>
                <a:endParaRPr sz="825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50" name="Google Shape;374;p47">
            <a:hlinkClick r:id="rId2"/>
            <a:extLst>
              <a:ext uri="{FF2B5EF4-FFF2-40B4-BE49-F238E27FC236}">
                <a16:creationId xmlns:a16="http://schemas.microsoft.com/office/drawing/2014/main" id="{6452B4F9-5190-4E6D-A814-CB7198BE51F6}"/>
              </a:ext>
            </a:extLst>
          </p:cNvPr>
          <p:cNvSpPr txBox="1"/>
          <p:nvPr/>
        </p:nvSpPr>
        <p:spPr>
          <a:xfrm>
            <a:off x="4236524" y="1066064"/>
            <a:ext cx="2520798" cy="164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51431" rIns="51431" bIns="51431" anchor="t" anchorCtr="0">
            <a:spAutoFit/>
          </a:bodyPr>
          <a:lstStyle/>
          <a:p>
            <a:pPr marL="257175" indent="-195263">
              <a:lnSpc>
                <a:spcPct val="150000"/>
              </a:lnSpc>
              <a:spcBef>
                <a:spcPts val="150"/>
              </a:spcBef>
              <a:buClr>
                <a:schemeClr val="dk1"/>
              </a:buClr>
              <a:buSzPts val="15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Data Team Roles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225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MoU Templates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225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Data Entry &amp; Curation Utilities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90500">
              <a:lnSpc>
                <a:spcPct val="150000"/>
              </a:lnSpc>
              <a:spcBef>
                <a:spcPts val="225"/>
              </a:spcBef>
              <a:buClr>
                <a:schemeClr val="dk1"/>
              </a:buClr>
              <a:buSzPts val="14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Metadata Specification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Data Source Issue Tracker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375;p47">
            <a:hlinkClick r:id="rId2"/>
            <a:extLst>
              <a:ext uri="{FF2B5EF4-FFF2-40B4-BE49-F238E27FC236}">
                <a16:creationId xmlns:a16="http://schemas.microsoft.com/office/drawing/2014/main" id="{37FF59B1-8C9A-44B1-A675-3AAE7F3BC9B3}"/>
              </a:ext>
            </a:extLst>
          </p:cNvPr>
          <p:cNvSpPr txBox="1"/>
          <p:nvPr/>
        </p:nvSpPr>
        <p:spPr>
          <a:xfrm>
            <a:off x="6523168" y="1066064"/>
            <a:ext cx="2635617" cy="177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51431" rIns="51431" bIns="51431" anchor="t" anchorCtr="0">
            <a:spAutoFit/>
          </a:bodyPr>
          <a:lstStyle/>
          <a:p>
            <a:pPr marL="257175" indent="-185738">
              <a:lnSpc>
                <a:spcPct val="150000"/>
              </a:lnSpc>
              <a:spcBef>
                <a:spcPts val="150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Acquisition System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375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Data Test Portal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375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Manual Curation Portal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375"/>
              </a:spcBef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User QA Instructions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185738">
              <a:lnSpc>
                <a:spcPct val="150000"/>
              </a:lnSpc>
              <a:spcBef>
                <a:spcPts val="375"/>
              </a:spcBef>
              <a:spcAft>
                <a:spcPts val="375"/>
              </a:spcAft>
              <a:buClr>
                <a:schemeClr val="dk1"/>
              </a:buClr>
              <a:buSzPts val="1300"/>
              <a:buChar char="●"/>
            </a:pPr>
            <a:r>
              <a:rPr lang="en" sz="1200" dirty="0">
                <a:solidFill>
                  <a:srgbClr val="00B050"/>
                </a:solidFill>
                <a:uFill>
                  <a:noFill/>
                </a:uFill>
                <a:latin typeface="Arial" panose="020B0604020202020204" pitchFamily="34" charset="0"/>
                <a:cs typeface="Arial" panose="020B0604020202020204" pitchFamily="34" charset="0"/>
              </a:rPr>
              <a:t>LIVE Data Count Tracking Sheet</a:t>
            </a:r>
            <a:endParaRPr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ctrTitle"/>
          </p:nvPr>
        </p:nvSpPr>
        <p:spPr>
          <a:xfrm>
            <a:off x="1027044" y="533221"/>
            <a:ext cx="7089913" cy="447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en" sz="2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Sources</a:t>
            </a:r>
            <a:endParaRPr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2568695" y="1117632"/>
            <a:ext cx="6277495" cy="3992296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Metadata fields curation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(Example-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dc.contributor.author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dc.identifier.other@lccn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ndl.sourceMeta.additionalInfo@note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dc.description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ndl.sourceMeta.additionalInfo@references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 etc.).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Source value normalization for conforming to metadata standards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. (E.g.,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dc.title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dc.description.abstract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)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Fields add with the respective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values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.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Fields delete with the respective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values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.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With the help of this tool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CSV files generate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when we have required.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HID Script Generate &amp; Syntactical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Error checking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Content 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Stitching</a:t>
            </a:r>
          </a:p>
          <a:p>
            <a:pPr marL="396875" lvl="0" indent="-285750" algn="l">
              <a:lnSpc>
                <a:spcPct val="150000"/>
              </a:lnSpc>
              <a:spcBef>
                <a:spcPts val="0"/>
              </a:spcBef>
              <a:buClr>
                <a:srgbClr val="CC0000"/>
              </a:buClr>
              <a:buSzPts val="185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Curation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 templates captures the steps and details of a </a:t>
            </a:r>
            <a:r>
              <a:rPr lang="en-US" sz="1400" dirty="0" err="1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curation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veat"/>
                <a:cs typeface="Arial" panose="020B0604020202020204" pitchFamily="34" charset="0"/>
                <a:sym typeface="Caveat"/>
              </a:rPr>
              <a:t>round.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904"/>
            <a:ext cx="2873867" cy="30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67;p19"/>
          <p:cNvSpPr txBox="1">
            <a:spLocks/>
          </p:cNvSpPr>
          <p:nvPr/>
        </p:nvSpPr>
        <p:spPr>
          <a:xfrm>
            <a:off x="114504" y="1811678"/>
            <a:ext cx="3130575" cy="93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defTabSz="685783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600"/>
              <a:buFont typeface="Raleway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Hardware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tial"/>
              <a:ea typeface="Open Sans"/>
              <a:cs typeface="Open Sans"/>
            </a:endParaRPr>
          </a:p>
          <a:p>
            <a:pPr marL="0" marR="0" lvl="0" indent="0" defTabSz="685783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2600"/>
              <a:buFont typeface="Raleway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NDLI has 85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Servers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tial"/>
              <a:ea typeface="Open Sans"/>
              <a:cs typeface="Open Sans"/>
              <a:sym typeface="Raleway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B564C6-AE23-4FE1-8BDF-BCF9B573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95" y="184558"/>
            <a:ext cx="5249129" cy="479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193125" y="3029166"/>
            <a:ext cx="3051954" cy="1673716"/>
            <a:chOff x="404084" y="1676072"/>
            <a:chExt cx="3193985" cy="168263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2A49B5-2165-4C5C-B5AC-A0EEF7E0EEFD}"/>
                </a:ext>
              </a:extLst>
            </p:cNvPr>
            <p:cNvSpPr txBox="1"/>
            <p:nvPr/>
          </p:nvSpPr>
          <p:spPr>
            <a:xfrm>
              <a:off x="404084" y="1676072"/>
              <a:ext cx="3193985" cy="25526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Scalable and fault-tolerant design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95E529-CB12-42A2-807C-8A851DA4F93C}"/>
                </a:ext>
              </a:extLst>
            </p:cNvPr>
            <p:cNvSpPr txBox="1"/>
            <p:nvPr/>
          </p:nvSpPr>
          <p:spPr>
            <a:xfrm>
              <a:off x="404085" y="2034239"/>
              <a:ext cx="3010168" cy="44091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Designed to support 10K concurrent connections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F0CF02-B7D2-462F-9E75-8C3CB29519B6}"/>
                </a:ext>
              </a:extLst>
            </p:cNvPr>
            <p:cNvSpPr txBox="1"/>
            <p:nvPr/>
          </p:nvSpPr>
          <p:spPr>
            <a:xfrm>
              <a:off x="404085" y="2572528"/>
              <a:ext cx="3010168" cy="44091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cs typeface="Calibri" panose="020F0502020204030204" pitchFamily="34" charset="0"/>
                  <a:sym typeface="Arial"/>
                </a:rPr>
                <a:t>Layered architecture to ensure security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7BD03F-7678-4E4F-829B-0DE2545503DA}"/>
                </a:ext>
              </a:extLst>
            </p:cNvPr>
            <p:cNvSpPr txBox="1"/>
            <p:nvPr/>
          </p:nvSpPr>
          <p:spPr>
            <a:xfrm>
              <a:off x="404085" y="3103442"/>
              <a:ext cx="3010168" cy="255268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Content store size: 25TB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14504" y="2702489"/>
            <a:ext cx="2642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783">
              <a:buClrTx/>
              <a:buSzPts val="2600"/>
              <a:defRPr/>
            </a:pPr>
            <a:r>
              <a:rPr lang="en-US" b="1" dirty="0" smtClean="0">
                <a:solidFill>
                  <a:srgbClr val="00B050"/>
                </a:solidFill>
                <a:latin typeface="Atial"/>
                <a:ea typeface="Open Sans"/>
                <a:cs typeface="Open Sans"/>
                <a:sym typeface="Raleway"/>
              </a:rPr>
              <a:t>Live </a:t>
            </a:r>
            <a:r>
              <a:rPr lang="en-US" b="1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Raleway"/>
              </a:rPr>
              <a:t>System Architecture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88" y="748518"/>
            <a:ext cx="1114760" cy="11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67;p19"/>
          <p:cNvSpPr txBox="1">
            <a:spLocks/>
          </p:cNvSpPr>
          <p:nvPr/>
        </p:nvSpPr>
        <p:spPr>
          <a:xfrm>
            <a:off x="163997" y="1927393"/>
            <a:ext cx="2811813" cy="104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600"/>
              <a:buFont typeface="Raleway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Back-Office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Raleway"/>
              </a:rPr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EC380-A50E-4E0D-BC1F-4E5A4916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46" y="151002"/>
            <a:ext cx="5129821" cy="484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63997" y="2815700"/>
            <a:ext cx="3194549" cy="2088442"/>
            <a:chOff x="163997" y="1775404"/>
            <a:chExt cx="3194549" cy="2088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87A511-10AF-4666-9A7F-C9954B96B0DA}"/>
                </a:ext>
              </a:extLst>
            </p:cNvPr>
            <p:cNvSpPr txBox="1"/>
            <p:nvPr/>
          </p:nvSpPr>
          <p:spPr>
            <a:xfrm>
              <a:off x="348378" y="2101646"/>
              <a:ext cx="301016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Data acquisition system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CD013D-7C79-4A2B-851C-276ED41F2102}"/>
                </a:ext>
              </a:extLst>
            </p:cNvPr>
            <p:cNvSpPr txBox="1"/>
            <p:nvPr/>
          </p:nvSpPr>
          <p:spPr>
            <a:xfrm>
              <a:off x="348378" y="2484065"/>
              <a:ext cx="301016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Data entry and curation utilities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B0AFB7-A5E7-410F-AFE5-A654D151F31F}"/>
                </a:ext>
              </a:extLst>
            </p:cNvPr>
            <p:cNvSpPr txBox="1"/>
            <p:nvPr/>
          </p:nvSpPr>
          <p:spPr>
            <a:xfrm>
              <a:off x="348378" y="2858675"/>
              <a:ext cx="301016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Data test portal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4BADBE-2397-4625-AFCA-9BC6F92596A9}"/>
                </a:ext>
              </a:extLst>
            </p:cNvPr>
            <p:cNvSpPr txBox="1"/>
            <p:nvPr/>
          </p:nvSpPr>
          <p:spPr>
            <a:xfrm>
              <a:off x="348378" y="3257243"/>
              <a:ext cx="301016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cs typeface="Calibri" panose="020F0502020204030204" pitchFamily="34" charset="0"/>
                  <a:sym typeface="Arial"/>
                </a:rPr>
                <a:t>Metadata schema manager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545FAB-9764-458B-81B1-5591B40090AD}"/>
                </a:ext>
              </a:extLst>
            </p:cNvPr>
            <p:cNvSpPr txBox="1"/>
            <p:nvPr/>
          </p:nvSpPr>
          <p:spPr>
            <a:xfrm>
              <a:off x="348378" y="3579155"/>
              <a:ext cx="301016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257168" marR="0" lvl="0" indent="-257168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Syntactic error analyzer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FD0575-D8CD-47C7-AAD6-BB76FB2A7170}"/>
                </a:ext>
              </a:extLst>
            </p:cNvPr>
            <p:cNvSpPr txBox="1"/>
            <p:nvPr/>
          </p:nvSpPr>
          <p:spPr>
            <a:xfrm>
              <a:off x="163997" y="1775404"/>
              <a:ext cx="2335363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Tools Developed: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3" y="800352"/>
            <a:ext cx="1020418" cy="102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419100" y="492788"/>
            <a:ext cx="8229600" cy="72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Open Sans"/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Vertical-oriented </a:t>
            </a:r>
            <a:r>
              <a:rPr lang="en-US" sz="3200" b="1" dirty="0">
                <a:solidFill>
                  <a:srgbClr val="00B050"/>
                </a:solidFill>
                <a:latin typeface="+mj-lt"/>
                <a:ea typeface="Open Sans"/>
                <a:cs typeface="Open Sans"/>
                <a:sym typeface="Open Sans"/>
              </a:rPr>
              <a:t>Content View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/>
                <a:cs typeface="Open Sans"/>
                <a:sym typeface="Open Sans"/>
              </a:rPr>
              <a:t>Service</a:t>
            </a:r>
            <a:endParaRPr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61" name="Google Shape;261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882" y="1222724"/>
            <a:ext cx="7368988" cy="371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7" t="16870" b="16841"/>
          <a:stretch/>
        </p:blipFill>
        <p:spPr>
          <a:xfrm>
            <a:off x="52754" y="1046284"/>
            <a:ext cx="9091246" cy="3420208"/>
          </a:xfrm>
          <a:prstGeom prst="rect">
            <a:avLst/>
          </a:prstGeom>
        </p:spPr>
      </p:pic>
      <p:sp>
        <p:nvSpPr>
          <p:cNvPr id="8" name="Google Shape;267;p25"/>
          <p:cNvSpPr txBox="1">
            <a:spLocks noGrp="1"/>
          </p:cNvSpPr>
          <p:nvPr>
            <p:ph type="title"/>
          </p:nvPr>
        </p:nvSpPr>
        <p:spPr>
          <a:xfrm>
            <a:off x="2660039" y="179746"/>
            <a:ext cx="38766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</a:pPr>
            <a:r>
              <a:rPr lang="en-US" sz="2800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User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rPr>
              <a:t>Models</a:t>
            </a:r>
            <a:endParaRPr sz="2800" dirty="0">
              <a:solidFill>
                <a:schemeClr val="tx1">
                  <a:lumMod val="85000"/>
                  <a:lumOff val="15000"/>
                </a:schemeClr>
              </a:solidFill>
              <a:latin typeface="Atial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48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/>
        </p:nvSpPr>
        <p:spPr>
          <a:xfrm>
            <a:off x="696075" y="111600"/>
            <a:ext cx="786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Featured Contents 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B050"/>
                </a:solidFill>
              </a:rPr>
              <a:t>(</a:t>
            </a:r>
            <a:r>
              <a:rPr lang="en" sz="2000" b="1" dirty="0">
                <a:solidFill>
                  <a:srgbClr val="00B050"/>
                </a:solidFill>
                <a:highlight>
                  <a:srgbClr val="FFFFFF"/>
                </a:highlight>
              </a:rPr>
              <a:t>Children and Adolescents)</a:t>
            </a:r>
            <a:endParaRPr sz="3600" b="1" dirty="0">
              <a:solidFill>
                <a:srgbClr val="00B050"/>
              </a:solidFill>
            </a:endParaRPr>
          </a:p>
        </p:txBody>
      </p:sp>
      <p:pic>
        <p:nvPicPr>
          <p:cNvPr id="161" name="Google Shape;1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200" y="966925"/>
            <a:ext cx="3403949" cy="4024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/>
          <p:nvPr/>
        </p:nvSpPr>
        <p:spPr>
          <a:xfrm>
            <a:off x="1864475" y="3779425"/>
            <a:ext cx="221400" cy="220800"/>
          </a:xfrm>
          <a:prstGeom prst="rect">
            <a:avLst/>
          </a:prstGeom>
          <a:solidFill>
            <a:srgbClr val="8BB24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5"/>
          <p:cNvSpPr/>
          <p:nvPr/>
        </p:nvSpPr>
        <p:spPr>
          <a:xfrm>
            <a:off x="1864475" y="4264282"/>
            <a:ext cx="221400" cy="220800"/>
          </a:xfrm>
          <a:prstGeom prst="rect">
            <a:avLst/>
          </a:prstGeom>
          <a:solidFill>
            <a:srgbClr val="F1FF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2115900" y="3628225"/>
            <a:ext cx="192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Integrated State</a:t>
            </a:r>
            <a:endParaRPr sz="1100" b="1" dirty="0"/>
          </a:p>
          <a:p>
            <a:pPr lvl="0"/>
            <a:r>
              <a:rPr lang="en" sz="1100" b="1" dirty="0"/>
              <a:t>School </a:t>
            </a:r>
            <a:r>
              <a:rPr lang="en" sz="1100" b="1" dirty="0" smtClean="0"/>
              <a:t>Boards </a:t>
            </a:r>
            <a:r>
              <a:rPr lang="en" sz="1100" b="1" dirty="0"/>
              <a:t>(</a:t>
            </a:r>
            <a:r>
              <a:rPr lang="en" sz="1100" b="1" dirty="0" smtClean="0"/>
              <a:t>21 nos</a:t>
            </a:r>
            <a:r>
              <a:rPr lang="en" sz="1100" b="1" dirty="0"/>
              <a:t>)</a:t>
            </a:r>
            <a:endParaRPr sz="1100" b="1" dirty="0"/>
          </a:p>
        </p:txBody>
      </p:sp>
      <p:sp>
        <p:nvSpPr>
          <p:cNvPr id="165" name="Google Shape;165;p25"/>
          <p:cNvSpPr txBox="1"/>
          <p:nvPr/>
        </p:nvSpPr>
        <p:spPr>
          <a:xfrm>
            <a:off x="2085875" y="4113075"/>
            <a:ext cx="186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To be Integrated State School </a:t>
            </a:r>
            <a:r>
              <a:rPr lang="en" sz="1100" b="1" dirty="0" smtClean="0"/>
              <a:t>Boards (12 nos)</a:t>
            </a:r>
            <a:endParaRPr sz="1100" b="1" dirty="0"/>
          </a:p>
        </p:txBody>
      </p:sp>
      <p:sp>
        <p:nvSpPr>
          <p:cNvPr id="166" name="Google Shape;166;p25"/>
          <p:cNvSpPr txBox="1"/>
          <p:nvPr/>
        </p:nvSpPr>
        <p:spPr>
          <a:xfrm>
            <a:off x="3789475" y="1095565"/>
            <a:ext cx="52422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 dirty="0">
                <a:solidFill>
                  <a:srgbClr val="00B050"/>
                </a:solidFill>
              </a:rPr>
              <a:t>Government Bodies: </a:t>
            </a:r>
            <a:endParaRPr sz="1200" b="1" dirty="0">
              <a:solidFill>
                <a:srgbClr val="00B05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CBSE, NCERT, IIT-Professor Assisted Learning (IIT-PAL), Raj-eGyan, SCERT Telengana, SCERT Andhra Pradesh, SCERT Kerala etc.</a:t>
            </a:r>
            <a:endParaRPr sz="12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 dirty="0">
                <a:solidFill>
                  <a:srgbClr val="00B050"/>
                </a:solidFill>
              </a:rPr>
              <a:t>Kendriya Vidyalayas (KVs):</a:t>
            </a:r>
            <a:endParaRPr sz="1200" b="1" dirty="0">
              <a:solidFill>
                <a:srgbClr val="00B05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Kendriya Vidyalaya ASC Centre(S), Bengaluru; KV-IFFCO, Gandhidham Library; Kendriya Vidyalaya Sangathan Agra Region, Kendriya Vidyalaya Sangathan etc.</a:t>
            </a:r>
            <a:endParaRPr sz="12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 dirty="0">
                <a:solidFill>
                  <a:srgbClr val="00B050"/>
                </a:solidFill>
              </a:rPr>
              <a:t>Non-Government Organizations:</a:t>
            </a:r>
            <a:endParaRPr sz="1200" b="1" dirty="0">
              <a:solidFill>
                <a:srgbClr val="00B05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Alyss Edusolutions, cK-12, ComPADRE - Resources and Services for Physics Education, ExamFear, Science Kids, Khan Academy, Jagran Josh, Learn CBSE, Lit2Go Educational Technology Clearinghouse, s2s Classes, StemEZ etc.</a:t>
            </a:r>
            <a:endParaRPr sz="1200" dirty="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 dirty="0">
                <a:solidFill>
                  <a:srgbClr val="00B050"/>
                </a:solidFill>
              </a:rPr>
              <a:t>Examination Vertical:</a:t>
            </a:r>
            <a:endParaRPr sz="1200" b="1"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 </a:t>
            </a:r>
            <a:r>
              <a:rPr lang="en" sz="1200" dirty="0" smtClean="0"/>
              <a:t>          NDLI </a:t>
            </a:r>
            <a:r>
              <a:rPr lang="en" sz="1200" dirty="0"/>
              <a:t>Tutor: JEE Advanced, JEE Main, NEET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 dirty="0">
                <a:solidFill>
                  <a:srgbClr val="00B050"/>
                </a:solidFill>
              </a:rPr>
              <a:t>Career Vertical:</a:t>
            </a:r>
            <a:endParaRPr sz="1200" b="1" dirty="0">
              <a:solidFill>
                <a:srgbClr val="00B050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NDLI Tutor: IBPS, RRB, SSC, UPSC etc.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18627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085" y="1634758"/>
            <a:ext cx="4497685" cy="1355237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tx1"/>
                </a:solidFill>
              </a:rPr>
              <a:t>How to Search </a:t>
            </a:r>
            <a:r>
              <a:rPr lang="en-IN" b="1" dirty="0" smtClean="0">
                <a:solidFill>
                  <a:srgbClr val="2C8952"/>
                </a:solidFill>
              </a:rPr>
              <a:t>NDLI</a:t>
            </a:r>
            <a:endParaRPr lang="en-GB" b="1" dirty="0">
              <a:solidFill>
                <a:srgbClr val="2C895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01" y="712865"/>
            <a:ext cx="4525784" cy="431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25" y="870025"/>
            <a:ext cx="3909924" cy="39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ctrTitle"/>
          </p:nvPr>
        </p:nvSpPr>
        <p:spPr>
          <a:xfrm>
            <a:off x="1360200" y="265225"/>
            <a:ext cx="6423600" cy="6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+mj-lt"/>
              </a:rPr>
              <a:t>What is NDLI?</a:t>
            </a:r>
            <a:endParaRPr sz="2800" b="1" dirty="0">
              <a:latin typeface="+mj-lt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4572000" y="890138"/>
            <a:ext cx="42810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A </a:t>
            </a:r>
            <a:r>
              <a:rPr lang="en" b="1" dirty="0" smtClean="0"/>
              <a:t>24X7-enabled</a:t>
            </a:r>
            <a:r>
              <a:rPr lang="en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" b="1" dirty="0" smtClean="0">
                <a:solidFill>
                  <a:srgbClr val="00B050"/>
                </a:solidFill>
              </a:rPr>
              <a:t>Digital</a:t>
            </a:r>
            <a:r>
              <a:rPr lang="en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" b="1" dirty="0"/>
              <a:t>Library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A Single window search/browse facility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Covers </a:t>
            </a:r>
            <a:r>
              <a:rPr lang="en" b="1" dirty="0">
                <a:solidFill>
                  <a:srgbClr val="00B050"/>
                </a:solidFill>
              </a:rPr>
              <a:t>all academic </a:t>
            </a:r>
            <a:r>
              <a:rPr lang="en" b="1" dirty="0"/>
              <a:t>levels (KG to PG) and disciplines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Collection-wise </a:t>
            </a:r>
            <a:r>
              <a:rPr lang="en" b="1" dirty="0">
                <a:solidFill>
                  <a:srgbClr val="00B050"/>
                </a:solidFill>
              </a:rPr>
              <a:t>organization:</a:t>
            </a:r>
            <a:r>
              <a:rPr lang="en" b="1" dirty="0"/>
              <a:t> School, Career Development, Law, Medical, etc.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Hosts </a:t>
            </a:r>
            <a:r>
              <a:rPr lang="en" b="1" dirty="0">
                <a:solidFill>
                  <a:srgbClr val="00B050"/>
                </a:solidFill>
              </a:rPr>
              <a:t>multimedia contents</a:t>
            </a:r>
            <a:r>
              <a:rPr lang="en" b="1" dirty="0"/>
              <a:t>: Text, Video, Audio, Image, Simulation, Animation, etc.</a:t>
            </a:r>
            <a:endParaRPr b="1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/>
              <a:t>User Interface </a:t>
            </a:r>
            <a:r>
              <a:rPr lang="en" b="1" dirty="0">
                <a:solidFill>
                  <a:srgbClr val="00B050"/>
                </a:solidFill>
              </a:rPr>
              <a:t>language:</a:t>
            </a:r>
            <a:r>
              <a:rPr lang="en" b="1" dirty="0"/>
              <a:t> </a:t>
            </a:r>
            <a:endParaRPr b="1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>
                <a:solidFill>
                  <a:srgbClr val="00B050"/>
                </a:solidFill>
              </a:rPr>
              <a:t>Other than English </a:t>
            </a:r>
            <a:r>
              <a:rPr lang="en" dirty="0"/>
              <a:t>it is also available in Hindi, Bangla, Gujarati, Marathi, Tamil, Kannada, Odiya, Telugu, Malayalam and Assamese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dirty="0">
                <a:solidFill>
                  <a:srgbClr val="00B050"/>
                </a:solidFill>
              </a:rPr>
              <a:t>It is for</a:t>
            </a:r>
            <a:r>
              <a:rPr lang="en" b="1" dirty="0"/>
              <a:t>: Schools, Colleges, Universities, R&amp;D Institutions, Individual Learners, Life-long Learners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25523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5" y="1219883"/>
            <a:ext cx="8388423" cy="392361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2" name="Google Shape;672;p26"/>
          <p:cNvSpPr txBox="1"/>
          <p:nvPr/>
        </p:nvSpPr>
        <p:spPr>
          <a:xfrm>
            <a:off x="1176196" y="195369"/>
            <a:ext cx="6827100" cy="68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THE SEARCH PROCESS </a:t>
            </a:r>
            <a:endParaRPr sz="2100" b="1" i="0" u="none" strike="noStrike" cap="none" dirty="0">
              <a:solidFill>
                <a:srgbClr val="C00000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YOUR SEARCH: </a:t>
            </a:r>
            <a:r>
              <a:rPr lang="en-US" sz="1900" b="1" i="0" u="none" strike="noStrike" cap="none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Access Restriction</a:t>
            </a:r>
            <a:endParaRPr sz="1900" b="1" i="0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673" name="Google Shape;673;p26"/>
          <p:cNvSpPr/>
          <p:nvPr/>
        </p:nvSpPr>
        <p:spPr>
          <a:xfrm>
            <a:off x="323528" y="1635646"/>
            <a:ext cx="1511173" cy="1223267"/>
          </a:xfrm>
          <a:custGeom>
            <a:avLst/>
            <a:gdLst/>
            <a:ahLst/>
            <a:cxnLst/>
            <a:rect l="l" t="t" r="r" b="b"/>
            <a:pathLst>
              <a:path w="1656080" h="2204085" extrusionOk="0">
                <a:moveTo>
                  <a:pt x="0" y="0"/>
                </a:moveTo>
                <a:lnTo>
                  <a:pt x="1655826" y="0"/>
                </a:lnTo>
                <a:lnTo>
                  <a:pt x="1655826" y="2203704"/>
                </a:lnTo>
                <a:lnTo>
                  <a:pt x="0" y="2203704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26"/>
          <p:cNvSpPr/>
          <p:nvPr/>
        </p:nvSpPr>
        <p:spPr>
          <a:xfrm>
            <a:off x="7956376" y="1635646"/>
            <a:ext cx="898423" cy="1873472"/>
          </a:xfrm>
          <a:custGeom>
            <a:avLst/>
            <a:gdLst/>
            <a:ahLst/>
            <a:cxnLst/>
            <a:rect l="l" t="t" r="r" b="b"/>
            <a:pathLst>
              <a:path w="1656080" h="2204085" extrusionOk="0">
                <a:moveTo>
                  <a:pt x="0" y="0"/>
                </a:moveTo>
                <a:lnTo>
                  <a:pt x="1655826" y="0"/>
                </a:lnTo>
                <a:lnTo>
                  <a:pt x="1655826" y="2203704"/>
                </a:lnTo>
                <a:lnTo>
                  <a:pt x="0" y="2203704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57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22471ff2a7_0_0"/>
          <p:cNvSpPr txBox="1">
            <a:spLocks noGrp="1"/>
          </p:cNvSpPr>
          <p:nvPr>
            <p:ph type="title" idx="4294967295"/>
          </p:nvPr>
        </p:nvSpPr>
        <p:spPr>
          <a:xfrm>
            <a:off x="2763715" y="140344"/>
            <a:ext cx="3810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 dirty="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rPr>
              <a:t>Access Options</a:t>
            </a:r>
            <a:endParaRPr sz="2400" b="1" dirty="0">
              <a:solidFill>
                <a:schemeClr val="dk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graphicFrame>
        <p:nvGraphicFramePr>
          <p:cNvPr id="680" name="Google Shape;680;g222471ff2a7_0_0"/>
          <p:cNvGraphicFramePr/>
          <p:nvPr>
            <p:extLst>
              <p:ext uri="{D42A27DB-BD31-4B8C-83A1-F6EECF244321}">
                <p14:modId xmlns:p14="http://schemas.microsoft.com/office/powerpoint/2010/main" val="3381510451"/>
              </p:ext>
            </p:extLst>
          </p:nvPr>
        </p:nvGraphicFramePr>
        <p:xfrm>
          <a:off x="3402623" y="915844"/>
          <a:ext cx="5439575" cy="41237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3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dirty="0">
                          <a:sym typeface="Caladea"/>
                        </a:rPr>
                        <a:t>Open </a:t>
                      </a:r>
                      <a:endParaRPr sz="1300" b="1" u="none" strike="noStrike" cap="none" dirty="0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300" u="none" strike="noStrike" cap="none" dirty="0">
                          <a:sym typeface="Caladea"/>
                        </a:rPr>
                        <a:t>Full-text available to all (Example: NCERT)</a:t>
                      </a:r>
                      <a:endParaRPr sz="1300" u="none" strike="noStrike" cap="none" dirty="0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8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ym typeface="Caladea"/>
                        </a:rPr>
                        <a:t>NDL Users </a:t>
                      </a:r>
                      <a:endParaRPr sz="1300" b="1" u="none" strike="noStrike" cap="none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300" u="none" strike="noStrike" cap="none">
                          <a:sym typeface="Caladea"/>
                        </a:rPr>
                        <a:t>Full-text available through NDLI, not directly from  Source (Example: South Asia Archive)</a:t>
                      </a:r>
                      <a:endParaRPr sz="1300" u="none" strike="noStrike" cap="none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8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dirty="0">
                          <a:sym typeface="Caladea"/>
                        </a:rPr>
                        <a:t>Limited Access </a:t>
                      </a:r>
                      <a:endParaRPr sz="1300" b="1" u="none" strike="noStrike" cap="none" dirty="0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300" u="none" strike="noStrike" cap="none" dirty="0">
                          <a:sym typeface="Caladea"/>
                        </a:rPr>
                        <a:t>Part of text available but full-text  requires authorization by Source authority (Example: IISER, Bhopal)</a:t>
                      </a:r>
                      <a:endParaRPr sz="1300" u="none" strike="noStrike" cap="none" dirty="0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ym typeface="Caladea"/>
                        </a:rPr>
                        <a:t>Subscribed </a:t>
                      </a:r>
                      <a:endParaRPr sz="1300" b="1" u="none" strike="noStrike" cap="none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300" u="none" strike="noStrike" cap="none">
                          <a:sym typeface="Caladea"/>
                        </a:rPr>
                        <a:t>Full-text available from institutions that have subscribed to the Source (Example: Springer)</a:t>
                      </a:r>
                      <a:endParaRPr sz="1300" u="none" strike="noStrike" cap="none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8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sym typeface="Caladea"/>
                        </a:rPr>
                        <a:t>Restricted </a:t>
                      </a:r>
                      <a:endParaRPr sz="1300" b="1" u="none" strike="noStrike" cap="none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300" u="none" strike="noStrike" cap="none" dirty="0">
                          <a:sym typeface="Caladea"/>
                        </a:rPr>
                        <a:t>Full-text access requires authorization by  Source authority and separate login to the Source (Example: IIT Jodhpur)</a:t>
                      </a:r>
                      <a:endParaRPr sz="1300" u="none" strike="noStrike" cap="none" dirty="0">
                        <a:latin typeface="Caladea"/>
                        <a:ea typeface="Caladea"/>
                        <a:cs typeface="Caladea"/>
                        <a:sym typeface="Caladea"/>
                      </a:endParaRPr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81" name="Google Shape;681;g222471ff2a7_0_0" descr="D:\NDL\Design\Metadata\Licensing Icons\Op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7680" y="1332147"/>
            <a:ext cx="391196" cy="39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222471ff2a7_0_0" descr="D:\NDL\Design\Metadata\Licensing Icons\nd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6798" y="2026927"/>
            <a:ext cx="432953" cy="42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222471ff2a7_0_0" descr="D:\NDL\Design\Metadata\Licebsing Icons\Limit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0250" y="2804607"/>
            <a:ext cx="426025" cy="3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222471ff2a7_0_0" descr="D:\NDL\Design\Metadata\Licensing Icons\Subscrib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07574" y="3626010"/>
            <a:ext cx="431397" cy="379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222471ff2a7_0_0" descr="D:\NDL\Design\Metadata\Licebsing Icons\Authoriz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27674" y="4371298"/>
            <a:ext cx="435851" cy="401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" name="Google Shape;686;g222471ff2a7_0_0"/>
          <p:cNvGrpSpPr/>
          <p:nvPr/>
        </p:nvGrpSpPr>
        <p:grpSpPr>
          <a:xfrm>
            <a:off x="681221" y="915844"/>
            <a:ext cx="2721402" cy="2467915"/>
            <a:chOff x="5146928" y="227329"/>
            <a:chExt cx="3133090" cy="2299800"/>
          </a:xfrm>
        </p:grpSpPr>
        <p:sp>
          <p:nvSpPr>
            <p:cNvPr id="687" name="Google Shape;687;g222471ff2a7_0_0"/>
            <p:cNvSpPr/>
            <p:nvPr/>
          </p:nvSpPr>
          <p:spPr>
            <a:xfrm>
              <a:off x="5187695" y="227329"/>
              <a:ext cx="3051900" cy="22998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222471ff2a7_0_0"/>
            <p:cNvSpPr/>
            <p:nvPr/>
          </p:nvSpPr>
          <p:spPr>
            <a:xfrm>
              <a:off x="5146928" y="819111"/>
              <a:ext cx="3133090" cy="228600"/>
            </a:xfrm>
            <a:custGeom>
              <a:avLst/>
              <a:gdLst/>
              <a:ahLst/>
              <a:cxnLst/>
              <a:rect l="l" t="t" r="r" b="b"/>
              <a:pathLst>
                <a:path w="3133090" h="228600" extrusionOk="0">
                  <a:moveTo>
                    <a:pt x="0" y="228511"/>
                  </a:moveTo>
                  <a:lnTo>
                    <a:pt x="3132708" y="228511"/>
                  </a:lnTo>
                  <a:lnTo>
                    <a:pt x="3132708" y="0"/>
                  </a:lnTo>
                  <a:lnTo>
                    <a:pt x="0" y="0"/>
                  </a:lnTo>
                  <a:lnTo>
                    <a:pt x="0" y="228511"/>
                  </a:lnTo>
                  <a:close/>
                </a:path>
              </a:pathLst>
            </a:custGeom>
            <a:noFill/>
            <a:ln w="126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4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914400"/>
            <a:ext cx="8748464" cy="42554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4" name="Google Shape;704;p27"/>
          <p:cNvSpPr txBox="1"/>
          <p:nvPr/>
        </p:nvSpPr>
        <p:spPr>
          <a:xfrm>
            <a:off x="1691196" y="117923"/>
            <a:ext cx="6416606" cy="71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SEARCH: </a:t>
            </a:r>
            <a:endParaRPr sz="2400" b="1" i="0" u="none" strike="noStrike" cap="none" dirty="0" smtClean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Author  and Content-Type</a:t>
            </a:r>
            <a:endParaRPr sz="2000" b="1" i="0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91480" y="1865350"/>
            <a:ext cx="1599716" cy="1714357"/>
          </a:xfrm>
          <a:custGeom>
            <a:avLst/>
            <a:gdLst/>
            <a:ahLst/>
            <a:cxnLst/>
            <a:rect l="l" t="t" r="r" b="b"/>
            <a:pathLst>
              <a:path w="1527175" h="1352550" extrusionOk="0">
                <a:moveTo>
                  <a:pt x="0" y="0"/>
                </a:moveTo>
                <a:lnTo>
                  <a:pt x="1527047" y="0"/>
                </a:lnTo>
                <a:lnTo>
                  <a:pt x="1527047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8107802" y="1643056"/>
            <a:ext cx="927759" cy="929878"/>
          </a:xfrm>
          <a:custGeom>
            <a:avLst/>
            <a:gdLst/>
            <a:ahLst/>
            <a:cxnLst/>
            <a:rect l="l" t="t" r="r" b="b"/>
            <a:pathLst>
              <a:path w="1527175" h="1352550" extrusionOk="0">
                <a:moveTo>
                  <a:pt x="0" y="0"/>
                </a:moveTo>
                <a:lnTo>
                  <a:pt x="1527047" y="0"/>
                </a:lnTo>
                <a:lnTo>
                  <a:pt x="1527047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33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28"/>
          <p:cNvPicPr preferRelativeResize="0"/>
          <p:nvPr/>
        </p:nvPicPr>
        <p:blipFill rotWithShape="1">
          <a:blip r:embed="rId3">
            <a:alphaModFix/>
          </a:blip>
          <a:srcRect t="13674" b="5268"/>
          <a:stretch/>
        </p:blipFill>
        <p:spPr>
          <a:xfrm>
            <a:off x="257156" y="923193"/>
            <a:ext cx="8514317" cy="414996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8"/>
          <p:cNvSpPr txBox="1"/>
          <p:nvPr/>
        </p:nvSpPr>
        <p:spPr>
          <a:xfrm>
            <a:off x="1930414" y="175978"/>
            <a:ext cx="51678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SEARCH: </a:t>
            </a:r>
            <a:endParaRPr sz="2200" b="1" i="0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FF9900"/>
                </a:solidFill>
                <a:latin typeface="Caladea"/>
                <a:ea typeface="Caladea"/>
                <a:cs typeface="Caladea"/>
                <a:sym typeface="Caladea"/>
              </a:rPr>
              <a:t>By Subject Category</a:t>
            </a:r>
            <a:endParaRPr sz="1800" b="1" i="0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14" name="Google Shape;714;p28"/>
          <p:cNvSpPr/>
          <p:nvPr/>
        </p:nvSpPr>
        <p:spPr>
          <a:xfrm>
            <a:off x="257156" y="1923677"/>
            <a:ext cx="1599716" cy="1440466"/>
          </a:xfrm>
          <a:custGeom>
            <a:avLst/>
            <a:gdLst/>
            <a:ahLst/>
            <a:cxnLst/>
            <a:rect l="l" t="t" r="r" b="b"/>
            <a:pathLst>
              <a:path w="1527175" h="1352550" extrusionOk="0">
                <a:moveTo>
                  <a:pt x="0" y="0"/>
                </a:moveTo>
                <a:lnTo>
                  <a:pt x="1527047" y="0"/>
                </a:lnTo>
                <a:lnTo>
                  <a:pt x="1527047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85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3" y="1067730"/>
            <a:ext cx="8748463" cy="407577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9"/>
          <p:cNvSpPr txBox="1"/>
          <p:nvPr/>
        </p:nvSpPr>
        <p:spPr>
          <a:xfrm>
            <a:off x="1189394" y="143733"/>
            <a:ext cx="67287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SEARCH:</a:t>
            </a:r>
            <a:endParaRPr sz="2400" b="1" i="0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 </a:t>
            </a:r>
            <a:r>
              <a:rPr lang="en-US" sz="1900" b="1" i="0" u="none" strike="noStrike" cap="none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Educational Level</a:t>
            </a:r>
            <a:endParaRPr sz="1900" b="1" i="0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21" name="Google Shape;721;p29"/>
          <p:cNvSpPr/>
          <p:nvPr/>
        </p:nvSpPr>
        <p:spPr>
          <a:xfrm>
            <a:off x="107504" y="2283718"/>
            <a:ext cx="1607600" cy="1367349"/>
          </a:xfrm>
          <a:custGeom>
            <a:avLst/>
            <a:gdLst/>
            <a:ahLst/>
            <a:cxnLst/>
            <a:rect l="l" t="t" r="r" b="b"/>
            <a:pathLst>
              <a:path w="1701164" h="1662430" extrusionOk="0">
                <a:moveTo>
                  <a:pt x="0" y="0"/>
                </a:moveTo>
                <a:lnTo>
                  <a:pt x="1700783" y="0"/>
                </a:lnTo>
                <a:lnTo>
                  <a:pt x="1700783" y="1661922"/>
                </a:lnTo>
                <a:lnTo>
                  <a:pt x="0" y="1661922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37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016" y="888023"/>
            <a:ext cx="8892473" cy="4243108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0"/>
          <p:cNvSpPr txBox="1"/>
          <p:nvPr/>
        </p:nvSpPr>
        <p:spPr>
          <a:xfrm>
            <a:off x="1287552" y="96794"/>
            <a:ext cx="6605400" cy="7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SEARCH:</a:t>
            </a:r>
            <a:r>
              <a:rPr lang="en-US" sz="1800" b="1" i="0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 </a:t>
            </a:r>
            <a:endParaRPr sz="1800" b="1" i="0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Source</a:t>
            </a:r>
            <a:endParaRPr sz="1900" b="1" i="1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28" name="Google Shape;728;p30"/>
          <p:cNvSpPr/>
          <p:nvPr/>
        </p:nvSpPr>
        <p:spPr>
          <a:xfrm>
            <a:off x="144016" y="2355726"/>
            <a:ext cx="1475760" cy="1512811"/>
          </a:xfrm>
          <a:custGeom>
            <a:avLst/>
            <a:gdLst/>
            <a:ahLst/>
            <a:cxnLst/>
            <a:rect l="l" t="t" r="r" b="b"/>
            <a:pathLst>
              <a:path w="1701164" h="1662430" extrusionOk="0">
                <a:moveTo>
                  <a:pt x="0" y="0"/>
                </a:moveTo>
                <a:lnTo>
                  <a:pt x="1700783" y="0"/>
                </a:lnTo>
                <a:lnTo>
                  <a:pt x="1700783" y="1661922"/>
                </a:lnTo>
                <a:lnTo>
                  <a:pt x="0" y="1661922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30"/>
          <p:cNvSpPr txBox="1"/>
          <p:nvPr/>
        </p:nvSpPr>
        <p:spPr>
          <a:xfrm>
            <a:off x="8266819" y="1347614"/>
            <a:ext cx="757200" cy="648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2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1"/>
          <p:cNvPicPr preferRelativeResize="0"/>
          <p:nvPr/>
        </p:nvPicPr>
        <p:blipFill rotWithShape="1">
          <a:blip r:embed="rId3">
            <a:alphaModFix/>
          </a:blip>
          <a:srcRect t="13674" b="5268"/>
          <a:stretch/>
        </p:blipFill>
        <p:spPr>
          <a:xfrm>
            <a:off x="441364" y="914400"/>
            <a:ext cx="8286806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1"/>
          <p:cNvSpPr txBox="1"/>
          <p:nvPr/>
        </p:nvSpPr>
        <p:spPr>
          <a:xfrm>
            <a:off x="1850756" y="173295"/>
            <a:ext cx="5956200" cy="62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 (Comb.1):  </a:t>
            </a:r>
            <a:endParaRPr sz="1800" b="1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Subject Category, Access Restriction and Source</a:t>
            </a:r>
            <a:endParaRPr sz="1800" b="1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37" name="Google Shape;737;p31"/>
          <p:cNvSpPr/>
          <p:nvPr/>
        </p:nvSpPr>
        <p:spPr>
          <a:xfrm>
            <a:off x="357158" y="1357304"/>
            <a:ext cx="1572990" cy="1714357"/>
          </a:xfrm>
          <a:custGeom>
            <a:avLst/>
            <a:gdLst/>
            <a:ahLst/>
            <a:cxnLst/>
            <a:rect l="l" t="t" r="r" b="b"/>
            <a:pathLst>
              <a:path w="1527175" h="1352550" extrusionOk="0">
                <a:moveTo>
                  <a:pt x="0" y="0"/>
                </a:moveTo>
                <a:lnTo>
                  <a:pt x="1527047" y="0"/>
                </a:lnTo>
                <a:lnTo>
                  <a:pt x="1527047" y="1352550"/>
                </a:lnTo>
                <a:lnTo>
                  <a:pt x="0" y="1352550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71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31" y="888023"/>
            <a:ext cx="8809812" cy="425547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2"/>
          <p:cNvSpPr txBox="1"/>
          <p:nvPr/>
        </p:nvSpPr>
        <p:spPr>
          <a:xfrm>
            <a:off x="1916723" y="129559"/>
            <a:ext cx="5334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Caladea"/>
              </a:rPr>
              <a:t>REFINE SEARCH (Comb. 2):  </a:t>
            </a:r>
            <a:endParaRPr sz="1800" b="1" u="none" strike="noStrike" cap="none" dirty="0">
              <a:solidFill>
                <a:srgbClr val="414141"/>
              </a:solidFill>
              <a:latin typeface="Caladea"/>
              <a:ea typeface="Caladea"/>
              <a:cs typeface="Caladea"/>
              <a:sym typeface="Calade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Caladea"/>
              </a:rPr>
              <a:t>By Access Restriction &amp; Content Type</a:t>
            </a:r>
            <a:endParaRPr sz="1800" b="1" u="none" strike="noStrike" cap="none" dirty="0">
              <a:solidFill>
                <a:srgbClr val="00B050"/>
              </a:solidFill>
              <a:latin typeface="Caladea"/>
              <a:ea typeface="Caladea"/>
              <a:cs typeface="Caladea"/>
              <a:sym typeface="Caladea"/>
            </a:endParaRPr>
          </a:p>
        </p:txBody>
      </p:sp>
      <p:sp>
        <p:nvSpPr>
          <p:cNvPr id="744" name="Google Shape;744;p32"/>
          <p:cNvSpPr/>
          <p:nvPr/>
        </p:nvSpPr>
        <p:spPr>
          <a:xfrm>
            <a:off x="8156008" y="1491630"/>
            <a:ext cx="832735" cy="720909"/>
          </a:xfrm>
          <a:custGeom>
            <a:avLst/>
            <a:gdLst/>
            <a:ahLst/>
            <a:cxnLst/>
            <a:rect l="l" t="t" r="r" b="b"/>
            <a:pathLst>
              <a:path w="943609" h="1353820" extrusionOk="0">
                <a:moveTo>
                  <a:pt x="0" y="0"/>
                </a:moveTo>
                <a:lnTo>
                  <a:pt x="943355" y="0"/>
                </a:lnTo>
                <a:lnTo>
                  <a:pt x="943355" y="1353312"/>
                </a:lnTo>
                <a:lnTo>
                  <a:pt x="0" y="1353312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32"/>
          <p:cNvSpPr/>
          <p:nvPr/>
        </p:nvSpPr>
        <p:spPr>
          <a:xfrm>
            <a:off x="107504" y="1644766"/>
            <a:ext cx="1585263" cy="639680"/>
          </a:xfrm>
          <a:custGeom>
            <a:avLst/>
            <a:gdLst/>
            <a:ahLst/>
            <a:cxnLst/>
            <a:rect l="l" t="t" r="r" b="b"/>
            <a:pathLst>
              <a:path w="943609" h="1353820" extrusionOk="0">
                <a:moveTo>
                  <a:pt x="0" y="0"/>
                </a:moveTo>
                <a:lnTo>
                  <a:pt x="943355" y="0"/>
                </a:lnTo>
                <a:lnTo>
                  <a:pt x="943355" y="1353312"/>
                </a:lnTo>
                <a:lnTo>
                  <a:pt x="0" y="1353312"/>
                </a:lnTo>
                <a:lnTo>
                  <a:pt x="0" y="0"/>
                </a:lnTo>
                <a:close/>
              </a:path>
            </a:pathLst>
          </a:custGeom>
          <a:noFill/>
          <a:ln w="99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3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5"/>
          <p:cNvSpPr/>
          <p:nvPr/>
        </p:nvSpPr>
        <p:spPr>
          <a:xfrm>
            <a:off x="8598789" y="216408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35"/>
          <p:cNvSpPr/>
          <p:nvPr/>
        </p:nvSpPr>
        <p:spPr>
          <a:xfrm>
            <a:off x="8598789" y="250190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35"/>
          <p:cNvSpPr/>
          <p:nvPr/>
        </p:nvSpPr>
        <p:spPr>
          <a:xfrm>
            <a:off x="8598789" y="283972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35"/>
          <p:cNvSpPr txBox="1">
            <a:spLocks noGrp="1"/>
          </p:cNvSpPr>
          <p:nvPr>
            <p:ph type="title"/>
          </p:nvPr>
        </p:nvSpPr>
        <p:spPr>
          <a:xfrm>
            <a:off x="2969444" y="216408"/>
            <a:ext cx="3652629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b="1" dirty="0">
                <a:solidFill>
                  <a:srgbClr val="00B050"/>
                </a:solidFill>
                <a:latin typeface="Caladea"/>
                <a:ea typeface="Caladea"/>
                <a:cs typeface="Caladea"/>
                <a:sym typeface="Arial"/>
              </a:rPr>
              <a:t>RECAP</a:t>
            </a:r>
            <a:r>
              <a:rPr lang="en-US" sz="2400" b="1" dirty="0">
                <a:solidFill>
                  <a:srgbClr val="414141"/>
                </a:solidFill>
                <a:latin typeface="Caladea"/>
                <a:ea typeface="Caladea"/>
                <a:cs typeface="Caladea"/>
                <a:sym typeface="Arial"/>
              </a:rPr>
              <a:t>: Filter Options 1</a:t>
            </a:r>
            <a:endParaRPr sz="2400" b="1" dirty="0">
              <a:solidFill>
                <a:srgbClr val="414141"/>
              </a:solidFill>
              <a:latin typeface="Caladea"/>
              <a:ea typeface="Caladea"/>
              <a:cs typeface="Caladea"/>
              <a:sym typeface="Arial"/>
            </a:endParaRPr>
          </a:p>
        </p:txBody>
      </p:sp>
      <p:pic>
        <p:nvPicPr>
          <p:cNvPr id="774" name="Google Shape;774;p35"/>
          <p:cNvPicPr preferRelativeResize="0"/>
          <p:nvPr/>
        </p:nvPicPr>
        <p:blipFill rotWithShape="1">
          <a:blip r:embed="rId3">
            <a:alphaModFix/>
          </a:blip>
          <a:srcRect t="27765" r="83333" b="20354"/>
          <a:stretch/>
        </p:blipFill>
        <p:spPr>
          <a:xfrm>
            <a:off x="240659" y="1145971"/>
            <a:ext cx="2136673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35"/>
          <p:cNvPicPr preferRelativeResize="0"/>
          <p:nvPr/>
        </p:nvPicPr>
        <p:blipFill rotWithShape="1">
          <a:blip r:embed="rId4">
            <a:alphaModFix/>
          </a:blip>
          <a:srcRect t="28509" r="83333" b="14423"/>
          <a:stretch/>
        </p:blipFill>
        <p:spPr>
          <a:xfrm>
            <a:off x="2740989" y="1136869"/>
            <a:ext cx="1870204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5"/>
          <p:cNvPicPr preferRelativeResize="0"/>
          <p:nvPr/>
        </p:nvPicPr>
        <p:blipFill rotWithShape="1">
          <a:blip r:embed="rId5">
            <a:alphaModFix/>
          </a:blip>
          <a:srcRect t="28509" r="83333" b="14423"/>
          <a:stretch/>
        </p:blipFill>
        <p:spPr>
          <a:xfrm>
            <a:off x="4955567" y="1164969"/>
            <a:ext cx="1870204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5"/>
          <p:cNvPicPr preferRelativeResize="0"/>
          <p:nvPr/>
        </p:nvPicPr>
        <p:blipFill rotWithShape="1">
          <a:blip r:embed="rId6">
            <a:alphaModFix/>
          </a:blip>
          <a:srcRect t="26366" r="82905" b="16992"/>
          <a:stretch/>
        </p:blipFill>
        <p:spPr>
          <a:xfrm>
            <a:off x="7027269" y="1136869"/>
            <a:ext cx="1924111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15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6"/>
          <p:cNvSpPr/>
          <p:nvPr/>
        </p:nvSpPr>
        <p:spPr>
          <a:xfrm>
            <a:off x="8598789" y="216408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36"/>
          <p:cNvSpPr/>
          <p:nvPr/>
        </p:nvSpPr>
        <p:spPr>
          <a:xfrm>
            <a:off x="8598789" y="250190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36"/>
          <p:cNvSpPr/>
          <p:nvPr/>
        </p:nvSpPr>
        <p:spPr>
          <a:xfrm>
            <a:off x="8598789" y="283972"/>
            <a:ext cx="216534" cy="0"/>
          </a:xfrm>
          <a:custGeom>
            <a:avLst/>
            <a:gdLst/>
            <a:ahLst/>
            <a:cxnLst/>
            <a:rect l="l" t="t" r="r" b="b"/>
            <a:pathLst>
              <a:path w="216534" h="120000" extrusionOk="0">
                <a:moveTo>
                  <a:pt x="0" y="0"/>
                </a:moveTo>
                <a:lnTo>
                  <a:pt x="216280" y="0"/>
                </a:lnTo>
              </a:path>
            </a:pathLst>
          </a:cu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7" name="Google Shape;787;p36"/>
          <p:cNvPicPr preferRelativeResize="0"/>
          <p:nvPr/>
        </p:nvPicPr>
        <p:blipFill rotWithShape="1">
          <a:blip r:embed="rId3">
            <a:alphaModFix/>
          </a:blip>
          <a:srcRect t="28509" r="83333" b="14423"/>
          <a:stretch/>
        </p:blipFill>
        <p:spPr>
          <a:xfrm>
            <a:off x="5299566" y="1294031"/>
            <a:ext cx="1870204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36"/>
          <p:cNvPicPr preferRelativeResize="0"/>
          <p:nvPr/>
        </p:nvPicPr>
        <p:blipFill rotWithShape="1">
          <a:blip r:embed="rId4">
            <a:alphaModFix/>
          </a:blip>
          <a:srcRect t="28509" r="83333" b="14423"/>
          <a:stretch/>
        </p:blipFill>
        <p:spPr>
          <a:xfrm>
            <a:off x="2870674" y="1294031"/>
            <a:ext cx="1870204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36"/>
          <p:cNvPicPr preferRelativeResize="0"/>
          <p:nvPr/>
        </p:nvPicPr>
        <p:blipFill rotWithShape="1">
          <a:blip r:embed="rId5">
            <a:alphaModFix/>
          </a:blip>
          <a:srcRect l="90555" t="27456" b="20353"/>
          <a:stretch/>
        </p:blipFill>
        <p:spPr>
          <a:xfrm>
            <a:off x="7514144" y="1515584"/>
            <a:ext cx="1220791" cy="309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6"/>
          <p:cNvPicPr preferRelativeResize="0"/>
          <p:nvPr/>
        </p:nvPicPr>
        <p:blipFill rotWithShape="1">
          <a:blip r:embed="rId6">
            <a:alphaModFix/>
          </a:blip>
          <a:srcRect t="26560" r="83088" b="14845"/>
          <a:stretch/>
        </p:blipFill>
        <p:spPr>
          <a:xfrm>
            <a:off x="602076" y="1322131"/>
            <a:ext cx="1839971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36"/>
          <p:cNvSpPr txBox="1">
            <a:spLocks noGrp="1"/>
          </p:cNvSpPr>
          <p:nvPr>
            <p:ph type="title"/>
          </p:nvPr>
        </p:nvSpPr>
        <p:spPr>
          <a:xfrm>
            <a:off x="2867947" y="250190"/>
            <a:ext cx="374586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>
              <a:lnSpc>
                <a:spcPct val="100000"/>
              </a:lnSpc>
              <a:buSzPts val="1400"/>
            </a:pPr>
            <a:r>
              <a:rPr lang="en-US" sz="2400" b="1" dirty="0">
                <a:solidFill>
                  <a:srgbClr val="00B050"/>
                </a:solidFill>
                <a:latin typeface="Caladea"/>
                <a:ea typeface="Caladea"/>
                <a:cs typeface="Caladea"/>
              </a:rPr>
              <a:t>RECAP: </a:t>
            </a:r>
            <a:r>
              <a:rPr lang="en-US" sz="2400" b="1" dirty="0">
                <a:solidFill>
                  <a:schemeClr val="tx1"/>
                </a:solidFill>
                <a:latin typeface="Caladea"/>
                <a:ea typeface="Caladea"/>
                <a:cs typeface="Caladea"/>
              </a:rPr>
              <a:t>Filter Options 2</a:t>
            </a:r>
            <a:endParaRPr sz="2400" b="1" dirty="0">
              <a:solidFill>
                <a:schemeClr val="tx1"/>
              </a:solidFill>
              <a:latin typeface="Caladea"/>
              <a:ea typeface="Caladea"/>
              <a:cs typeface="Caladea"/>
            </a:endParaRPr>
          </a:p>
        </p:txBody>
      </p:sp>
    </p:spTree>
    <p:extLst>
      <p:ext uri="{BB962C8B-B14F-4D97-AF65-F5344CB8AC3E}">
        <p14:creationId xmlns:p14="http://schemas.microsoft.com/office/powerpoint/2010/main" val="279508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2737684" y="207660"/>
            <a:ext cx="38766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anose="02040503050406030204" pitchFamily="18" charset="0"/>
                <a:cs typeface="Open Sans"/>
                <a:sym typeface="Open Sans"/>
              </a:rPr>
              <a:t>NDLI: The Library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168" name="Google Shape;168;p19"/>
          <p:cNvGrpSpPr/>
          <p:nvPr/>
        </p:nvGrpSpPr>
        <p:grpSpPr>
          <a:xfrm>
            <a:off x="-83505" y="1108057"/>
            <a:ext cx="6912144" cy="823171"/>
            <a:chOff x="78953" y="1929904"/>
            <a:chExt cx="6816156" cy="914400"/>
          </a:xfrm>
        </p:grpSpPr>
        <p:sp>
          <p:nvSpPr>
            <p:cNvPr id="170" name="Google Shape;170;p19"/>
            <p:cNvSpPr txBox="1"/>
            <p:nvPr/>
          </p:nvSpPr>
          <p:spPr>
            <a:xfrm>
              <a:off x="78953" y="1929904"/>
              <a:ext cx="4066349" cy="9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marR="0" lvl="1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 b="1" i="0" u="none" strike="noStrike" cap="none" dirty="0">
                  <a:solidFill>
                    <a:srgbClr val="00B050"/>
                  </a:solidFill>
                  <a:latin typeface="Atial"/>
                  <a:sym typeface="Arial"/>
                </a:rPr>
                <a:t>Web App</a:t>
              </a:r>
              <a:endParaRPr sz="1400" b="0" i="0" u="none" strike="noStrike" cap="none" dirty="0">
                <a:solidFill>
                  <a:srgbClr val="00B050"/>
                </a:solidFill>
                <a:latin typeface="Atial"/>
                <a:sym typeface="Arial"/>
              </a:endParaRPr>
            </a:p>
            <a:p>
              <a:pPr marL="457200" marR="0" lvl="1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7266"/>
                </a:buClr>
                <a:buSzPts val="1400"/>
                <a:buFont typeface="Arial"/>
                <a:buNone/>
              </a:pPr>
              <a:r>
                <a:rPr lang="en-US" sz="14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tial"/>
                  <a:sym typeface="Arial"/>
                </a:rPr>
                <a:t>(</a:t>
              </a:r>
              <a:r>
                <a:rPr lang="en-US" sz="1400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sym typeface="Arial"/>
                </a:rPr>
                <a:t>https://</a:t>
              </a:r>
              <a:r>
                <a:rPr lang="en-US" sz="140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sym typeface="Arial"/>
                </a:rPr>
                <a:t>ndl.iitkgp.ac.in </a:t>
              </a:r>
              <a:r>
                <a:rPr lang="en-US" sz="1400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sym typeface="Arial"/>
                </a:rPr>
                <a:t>or </a:t>
              </a:r>
              <a:r>
                <a:rPr lang="en-US" sz="140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sym typeface="Arial"/>
                </a:rPr>
                <a:t>www.ndl.gov.in</a:t>
              </a:r>
              <a:r>
                <a:rPr lang="en-US" sz="1400" i="0" u="none" strike="noStrike" cap="none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tial"/>
                  <a:sym typeface="Arial"/>
                </a:rPr>
                <a:t>)</a:t>
              </a:r>
              <a:endParaRPr sz="1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marR="0" lvl="1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tial"/>
                <a:sym typeface="Arial"/>
              </a:endParaRPr>
            </a:p>
          </p:txBody>
        </p:sp>
        <p:sp>
          <p:nvSpPr>
            <p:cNvPr id="171" name="Google Shape;171;p19"/>
            <p:cNvSpPr txBox="1"/>
            <p:nvPr/>
          </p:nvSpPr>
          <p:spPr>
            <a:xfrm>
              <a:off x="4381484" y="1963210"/>
              <a:ext cx="2513625" cy="457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457200" marR="0" lvl="1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 b="1" i="0" u="none" strike="noStrike" cap="none" dirty="0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Mobile App</a:t>
              </a:r>
              <a:endParaRPr sz="14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(Google™ </a:t>
              </a:r>
              <a:r>
                <a:rPr lang="en-US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PlayStore</a:t>
              </a:r>
              <a:r>
                <a:rPr lang="en-US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36" y="1909778"/>
            <a:ext cx="4031151" cy="2645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5069"/>
            <a:ext cx="4204084" cy="2758930"/>
          </a:xfrm>
          <a:prstGeom prst="rect">
            <a:avLst/>
          </a:prstGeom>
        </p:spPr>
      </p:pic>
      <p:sp>
        <p:nvSpPr>
          <p:cNvPr id="12" name="Hexagon 11"/>
          <p:cNvSpPr/>
          <p:nvPr/>
        </p:nvSpPr>
        <p:spPr>
          <a:xfrm rot="20316881">
            <a:off x="628758" y="2225532"/>
            <a:ext cx="376693" cy="34270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 rot="1335257">
            <a:off x="5515422" y="4394017"/>
            <a:ext cx="367467" cy="322406"/>
          </a:xfrm>
          <a:prstGeom prst="hexag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algn="ctr" defTabSz="309563" hangingPunct="0">
              <a:buClrTx/>
            </a:pPr>
            <a:endParaRPr lang="en-US" sz="1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931178"/>
            <a:ext cx="8229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"/>
          <p:cNvSpPr txBox="1"/>
          <p:nvPr/>
        </p:nvSpPr>
        <p:spPr>
          <a:xfrm>
            <a:off x="2570481" y="80228"/>
            <a:ext cx="3792219" cy="507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-US" sz="28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COVID-19 Research</a:t>
            </a:r>
            <a:endParaRPr sz="2000" b="0" i="0" u="none" strike="noStrike" cap="none" dirty="0">
              <a:solidFill>
                <a:srgbClr val="00B050"/>
              </a:solidFill>
              <a:latin typeface="Atial"/>
              <a:sym typeface="Arial"/>
            </a:endParaRPr>
          </a:p>
        </p:txBody>
      </p:sp>
      <p:pic>
        <p:nvPicPr>
          <p:cNvPr id="450" name="Google Shape;450;p40"/>
          <p:cNvPicPr preferRelativeResize="0"/>
          <p:nvPr/>
        </p:nvPicPr>
        <p:blipFill rotWithShape="1">
          <a:blip r:embed="rId3">
            <a:alphaModFix/>
          </a:blip>
          <a:srcRect t="9696" r="911" b="4934"/>
          <a:stretch/>
        </p:blipFill>
        <p:spPr>
          <a:xfrm>
            <a:off x="2260000" y="1231800"/>
            <a:ext cx="6522500" cy="31594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1" name="Google Shape;451;p40"/>
          <p:cNvSpPr/>
          <p:nvPr/>
        </p:nvSpPr>
        <p:spPr>
          <a:xfrm>
            <a:off x="2078182" y="3186660"/>
            <a:ext cx="6764481" cy="668367"/>
          </a:xfrm>
          <a:prstGeom prst="ellipse">
            <a:avLst/>
          </a:prstGeom>
          <a:noFill/>
          <a:ln w="190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341910" y="1272212"/>
            <a:ext cx="1849500" cy="3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</a:pPr>
            <a:r>
              <a:rPr lang="en-US" sz="1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Roboto"/>
                <a:cs typeface="Roboto"/>
                <a:sym typeface="Roboto"/>
              </a:rPr>
              <a:t>The repository contains collections on Scholarly Publications, Data Sets, Documents and Videos, Journals and Conferences, Ideas and Funding and Challenges and Startup covering all aspects of the </a:t>
            </a:r>
            <a:r>
              <a:rPr lang="en-US" sz="1400" b="1" i="0" u="none" strike="noStrike" cap="none" dirty="0">
                <a:solidFill>
                  <a:srgbClr val="00B050"/>
                </a:solidFill>
                <a:latin typeface="Atial"/>
                <a:ea typeface="Roboto"/>
                <a:cs typeface="Roboto"/>
                <a:sym typeface="Roboto"/>
              </a:rPr>
              <a:t>COVID-19</a:t>
            </a:r>
            <a:r>
              <a:rPr lang="en-US" sz="1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Roboto"/>
                <a:cs typeface="Roboto"/>
                <a:sym typeface="Roboto"/>
              </a:rPr>
              <a:t> research</a:t>
            </a:r>
            <a:endParaRPr sz="140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tial"/>
              <a:ea typeface="Roboto"/>
              <a:cs typeface="Roboto"/>
              <a:sym typeface="Roboto"/>
            </a:endParaRPr>
          </a:p>
        </p:txBody>
      </p:sp>
      <p:pic>
        <p:nvPicPr>
          <p:cNvPr id="453" name="Google Shape;453;p40"/>
          <p:cNvPicPr preferRelativeResize="0"/>
          <p:nvPr/>
        </p:nvPicPr>
        <p:blipFill rotWithShape="1">
          <a:blip r:embed="rId4">
            <a:alphaModFix/>
          </a:blip>
          <a:srcRect b="94355"/>
          <a:stretch/>
        </p:blipFill>
        <p:spPr>
          <a:xfrm>
            <a:off x="232757" y="830136"/>
            <a:ext cx="8695111" cy="2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757" y="4903599"/>
            <a:ext cx="8690648" cy="191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12506" y="462438"/>
            <a:ext cx="2908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2"/>
              </a:buClr>
              <a:buSzPts val="2400"/>
            </a:pPr>
            <a:r>
              <a:rPr lang="en-US" sz="2000" b="1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Resources Repository</a:t>
            </a:r>
            <a:endParaRPr lang="en-US" sz="2000" dirty="0">
              <a:solidFill>
                <a:srgbClr val="00B050"/>
              </a:solidFill>
              <a:latin typeface="At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52"/>
          <p:cNvSpPr txBox="1">
            <a:spLocks noGrp="1"/>
          </p:cNvSpPr>
          <p:nvPr>
            <p:ph type="title"/>
          </p:nvPr>
        </p:nvSpPr>
        <p:spPr>
          <a:xfrm>
            <a:off x="1830453" y="149922"/>
            <a:ext cx="5266634" cy="45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NDLI’s Support for </a:t>
            </a:r>
            <a:r>
              <a:rPr lang="en-US" sz="2800" b="1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NEP 2020</a:t>
            </a:r>
            <a:endParaRPr sz="2800" dirty="0">
              <a:solidFill>
                <a:srgbClr val="00B050"/>
              </a:solidFill>
              <a:latin typeface="At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847" y="1554090"/>
            <a:ext cx="6251696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Progress of child in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project-based and inquiry-based learning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quizzes, role plays, …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4.35, p. 17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0070C0"/>
                </a:solidFill>
              </a:rPr>
              <a:t>Topic-centered &amp; Project-based Clubs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4.44, p. 19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Activities by students, helped by faculty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12.3, p. 39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Olympiads and competitions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various subjects across the country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4.45, p. 19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7242402" y="3053482"/>
            <a:ext cx="1800000" cy="41549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NDLI Club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Competitions, Peer Study, Coaching 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847" y="1273561"/>
            <a:ext cx="6251696" cy="23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 to downloadable and printable versions of </a:t>
            </a:r>
            <a:r>
              <a:rPr lang="en-US" sz="900" b="1" dirty="0">
                <a:solidFill>
                  <a:srgbClr val="7030A0"/>
                </a:solidFill>
              </a:rPr>
              <a:t>all textbooks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4.32, p. 17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US" sz="100" b="0" i="1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7242402" y="2750022"/>
            <a:ext cx="1800000" cy="2520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Licensing</a:t>
            </a:r>
            <a:endParaRPr kumimoji="0" lang="en-US" sz="9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" name="Straight Arrow Connector 3"/>
          <p:cNvCxnSpPr>
            <a:stCxn id="3" idx="3"/>
            <a:endCxn id="12" idx="1"/>
          </p:cNvCxnSpPr>
          <p:nvPr/>
        </p:nvCxnSpPr>
        <p:spPr>
          <a:xfrm>
            <a:off x="6393543" y="1808006"/>
            <a:ext cx="848859" cy="1453225"/>
          </a:xfrm>
          <a:prstGeom prst="straightConnector1">
            <a:avLst/>
          </a:prstGeom>
          <a:ln w="127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  <a:endCxn id="15" idx="1"/>
          </p:cNvCxnSpPr>
          <p:nvPr/>
        </p:nvCxnSpPr>
        <p:spPr>
          <a:xfrm>
            <a:off x="6393543" y="1388761"/>
            <a:ext cx="848859" cy="1487261"/>
          </a:xfrm>
          <a:prstGeom prst="straightConnector1">
            <a:avLst/>
          </a:prstGeom>
          <a:ln w="1270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1847" y="2666179"/>
            <a:ext cx="6251696" cy="230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languages in India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and their associated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arts and culture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be documented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22.19, p. 56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/>
          <p:cNvSpPr txBox="1">
            <a:spLocks/>
          </p:cNvSpPr>
          <p:nvPr/>
        </p:nvSpPr>
        <p:spPr>
          <a:xfrm>
            <a:off x="7242402" y="3523150"/>
            <a:ext cx="1800000" cy="252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Digital Heritage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7242402" y="3829322"/>
            <a:ext cx="1800000" cy="41549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Multi-</a:t>
            </a:r>
            <a:r>
              <a:rPr kumimoji="0" lang="en-US" sz="105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Arial"/>
              </a:rPr>
              <a:t>linguality</a:t>
            </a:r>
            <a:endParaRPr lang="en-US" sz="1050" b="1" dirty="0">
              <a:solidFill>
                <a:srgbClr val="C0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Contents, UI &amp; Search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0" name="Straight Arrow Connector 39"/>
          <p:cNvCxnSpPr>
            <a:stCxn id="36" idx="3"/>
            <a:endCxn id="39" idx="1"/>
          </p:cNvCxnSpPr>
          <p:nvPr/>
        </p:nvCxnSpPr>
        <p:spPr>
          <a:xfrm>
            <a:off x="6393543" y="2781379"/>
            <a:ext cx="848859" cy="1255692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6" idx="3"/>
            <a:endCxn id="38" idx="1"/>
          </p:cNvCxnSpPr>
          <p:nvPr/>
        </p:nvCxnSpPr>
        <p:spPr>
          <a:xfrm>
            <a:off x="6393543" y="2781379"/>
            <a:ext cx="848859" cy="867771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41847" y="993032"/>
            <a:ext cx="6251696" cy="230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Repository of content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coursework, Learning Games &amp; Simulations, AR &amp; VR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24.4 (d), p. 59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TextBox 46"/>
          <p:cNvSpPr txBox="1">
            <a:spLocks/>
          </p:cNvSpPr>
          <p:nvPr/>
        </p:nvSpPr>
        <p:spPr>
          <a:xfrm>
            <a:off x="7242402" y="696611"/>
            <a:ext cx="1800000" cy="41549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Content Repository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Search and Browse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TextBox 65"/>
          <p:cNvSpPr txBox="1">
            <a:spLocks/>
          </p:cNvSpPr>
          <p:nvPr/>
        </p:nvSpPr>
        <p:spPr>
          <a:xfrm>
            <a:off x="7242402" y="1162326"/>
            <a:ext cx="1800000" cy="252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NROC (OU / DU)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7" name="Straight Arrow Connector 66"/>
          <p:cNvCxnSpPr>
            <a:stCxn id="46" idx="3"/>
            <a:endCxn id="66" idx="1"/>
          </p:cNvCxnSpPr>
          <p:nvPr/>
        </p:nvCxnSpPr>
        <p:spPr>
          <a:xfrm>
            <a:off x="6393543" y="1108232"/>
            <a:ext cx="848859" cy="180094"/>
          </a:xfrm>
          <a:prstGeom prst="straightConnector1">
            <a:avLst/>
          </a:prstGeom>
          <a:ln w="1270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41847" y="712503"/>
            <a:ext cx="6251696" cy="230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Enhance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online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900" b="1" dirty="0">
                <a:solidFill>
                  <a:srgbClr val="7030A0"/>
                </a:solidFill>
              </a:rPr>
              <a:t>accessibility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library books and further broad basing of digital libraries.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21.9, p. 52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1847" y="2108219"/>
            <a:ext cx="6251696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Indian Knowledge Systems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tribal knowledge and indigenous &amp; traditional ways of learning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4.27/4.29, p. 16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Conservation of our heritage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 well as to India’s tourism industry.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22.13, p. 55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preservation and promotion of </a:t>
            </a:r>
            <a:r>
              <a:rPr lang="en-US" sz="900" b="1" dirty="0">
                <a:solidFill>
                  <a:srgbClr val="7030A0"/>
                </a:solidFill>
              </a:rPr>
              <a:t>India ’s cultural wealth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22.1, p. 53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0" name="Straight Arrow Connector 99"/>
          <p:cNvCxnSpPr>
            <a:stCxn id="99" idx="3"/>
            <a:endCxn id="38" idx="1"/>
          </p:cNvCxnSpPr>
          <p:nvPr/>
        </p:nvCxnSpPr>
        <p:spPr>
          <a:xfrm>
            <a:off x="6393543" y="2362135"/>
            <a:ext cx="848859" cy="1287015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/>
          </p:cNvSpPr>
          <p:nvPr/>
        </p:nvSpPr>
        <p:spPr>
          <a:xfrm>
            <a:off x="7242402" y="4298991"/>
            <a:ext cx="1800000" cy="2520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Pedagogy Research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141847" y="4068306"/>
            <a:ext cx="6251696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Equitable and Inclusive Education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Learning for All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6, p. 24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</a:t>
            </a:r>
            <a:r>
              <a:rPr lang="en-US" sz="900" b="1" dirty="0">
                <a:solidFill>
                  <a:srgbClr val="0070C0"/>
                </a:solidFill>
              </a:rPr>
              <a:t>Equity and Inclusion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HE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14, p. 41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Enabling mechanisms for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CWSN or </a:t>
            </a:r>
            <a:r>
              <a:rPr kumimoji="0" 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Divyang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6.2.5, p. 25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RPWD Act 2016 &amp; NEP 2020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6.10. p. 26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0070C0"/>
                </a:solidFill>
              </a:rPr>
              <a:t>Disability-friendly </a:t>
            </a:r>
            <a:r>
              <a:rPr lang="en-US" sz="900" dirty="0">
                <a:solidFill>
                  <a:schemeClr val="tx1"/>
                </a:solidFill>
              </a:rPr>
              <a:t>School</a:t>
            </a:r>
            <a:r>
              <a:rPr lang="en-US" sz="900" b="1" dirty="0">
                <a:solidFill>
                  <a:srgbClr val="0070C0"/>
                </a:solidFill>
              </a:rPr>
              <a:t>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6.11, p. 26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Regular or </a:t>
            </a:r>
            <a:r>
              <a:rPr lang="en-US" sz="900" b="1" dirty="0">
                <a:solidFill>
                  <a:srgbClr val="0070C0"/>
                </a:solidFill>
              </a:rPr>
              <a:t>Special Schooling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Home-based Education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6.12. p. 27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175" name="TextBox 174"/>
          <p:cNvSpPr txBox="1">
            <a:spLocks/>
          </p:cNvSpPr>
          <p:nvPr/>
        </p:nvSpPr>
        <p:spPr>
          <a:xfrm>
            <a:off x="7242402" y="4605161"/>
            <a:ext cx="1800000" cy="252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Disability Knowledge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7" name="Straight Arrow Connector 176"/>
          <p:cNvCxnSpPr>
            <a:stCxn id="173" idx="3"/>
            <a:endCxn id="175" idx="1"/>
          </p:cNvCxnSpPr>
          <p:nvPr/>
        </p:nvCxnSpPr>
        <p:spPr>
          <a:xfrm>
            <a:off x="6393543" y="4322222"/>
            <a:ext cx="848859" cy="408939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>
            <a:stCxn id="81" idx="3"/>
            <a:endCxn id="109" idx="1"/>
          </p:cNvCxnSpPr>
          <p:nvPr/>
        </p:nvCxnSpPr>
        <p:spPr>
          <a:xfrm>
            <a:off x="6393543" y="3200624"/>
            <a:ext cx="848859" cy="1224367"/>
          </a:xfrm>
          <a:prstGeom prst="straightConnector1">
            <a:avLst/>
          </a:prstGeom>
          <a:ln w="1270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141847" y="3785629"/>
            <a:ext cx="6251696" cy="2308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Classrooms with </a:t>
            </a:r>
            <a:r>
              <a:rPr lang="en-US" sz="900" b="1" dirty="0">
                <a:solidFill>
                  <a:srgbClr val="7030A0"/>
                </a:solidFill>
              </a:rPr>
              <a:t>Appropriate Technology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Flexible Curriculum &amp;, Assessment &amp; Certification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6.13, p. 27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41847" y="4624551"/>
            <a:ext cx="6251696" cy="2308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Appropriate Pedagogy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Teacher Education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6.14, p. 27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199" name="Straight Arrow Connector 198"/>
          <p:cNvCxnSpPr>
            <a:stCxn id="198" idx="3"/>
            <a:endCxn id="109" idx="1"/>
          </p:cNvCxnSpPr>
          <p:nvPr/>
        </p:nvCxnSpPr>
        <p:spPr>
          <a:xfrm flipV="1">
            <a:off x="6393543" y="4424991"/>
            <a:ext cx="848859" cy="314976"/>
          </a:xfrm>
          <a:prstGeom prst="straightConnector1">
            <a:avLst/>
          </a:prstGeom>
          <a:ln w="1270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>
            <a:stCxn id="198" idx="3"/>
            <a:endCxn id="175" idx="1"/>
          </p:cNvCxnSpPr>
          <p:nvPr/>
        </p:nvCxnSpPr>
        <p:spPr>
          <a:xfrm flipV="1">
            <a:off x="6393543" y="4731161"/>
            <a:ext cx="848859" cy="880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97" idx="3"/>
            <a:endCxn id="175" idx="1"/>
          </p:cNvCxnSpPr>
          <p:nvPr/>
        </p:nvCxnSpPr>
        <p:spPr>
          <a:xfrm>
            <a:off x="6393543" y="3901045"/>
            <a:ext cx="848859" cy="830116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>
            <a:stCxn id="82" idx="3"/>
            <a:endCxn id="15" idx="1"/>
          </p:cNvCxnSpPr>
          <p:nvPr/>
        </p:nvCxnSpPr>
        <p:spPr>
          <a:xfrm>
            <a:off x="6393543" y="827703"/>
            <a:ext cx="848859" cy="2048319"/>
          </a:xfrm>
          <a:prstGeom prst="straightConnector1">
            <a:avLst/>
          </a:prstGeom>
          <a:ln w="12700">
            <a:solidFill>
              <a:srgbClr val="C0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>
            <a:stCxn id="197" idx="3"/>
            <a:endCxn id="109" idx="1"/>
          </p:cNvCxnSpPr>
          <p:nvPr/>
        </p:nvCxnSpPr>
        <p:spPr>
          <a:xfrm>
            <a:off x="6393543" y="3901045"/>
            <a:ext cx="848859" cy="523946"/>
          </a:xfrm>
          <a:prstGeom prst="straightConnector1">
            <a:avLst/>
          </a:prstGeom>
          <a:ln w="12700">
            <a:solidFill>
              <a:srgbClr val="00B05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>
            <a:spLocks/>
          </p:cNvSpPr>
          <p:nvPr/>
        </p:nvSpPr>
        <p:spPr>
          <a:xfrm>
            <a:off x="7242402" y="1468497"/>
            <a:ext cx="1800000" cy="41549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Collections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School, Colleges, PG 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TextBox 290"/>
          <p:cNvSpPr txBox="1">
            <a:spLocks/>
          </p:cNvSpPr>
          <p:nvPr/>
        </p:nvSpPr>
        <p:spPr>
          <a:xfrm>
            <a:off x="7242402" y="1967182"/>
            <a:ext cx="1800000" cy="415498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Competitive Examination</a:t>
            </a: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JEE, NEET, UPSC</a:t>
            </a:r>
            <a:endParaRPr kumimoji="0" lang="en-US" sz="900" b="1" i="1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1847" y="2946708"/>
            <a:ext cx="6251696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Smart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900" b="1" dirty="0">
                <a:solidFill>
                  <a:srgbClr val="7030A0"/>
                </a:solidFill>
              </a:rPr>
              <a:t>classrooms, digital pedagogy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&amp; enriched teaching-learning process with online resources 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4.46, p. 20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Technological interventions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teaching-learning &amp; evaluation to enhance educational access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23.5, p. 57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00" b="1" dirty="0">
                <a:solidFill>
                  <a:srgbClr val="7030A0"/>
                </a:solidFill>
              </a:rPr>
              <a:t>Educational Software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Contents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Cl. 23.6, p. 57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349" name="Straight Arrow Connector 348"/>
          <p:cNvCxnSpPr>
            <a:stCxn id="81" idx="3"/>
            <a:endCxn id="280" idx="1"/>
          </p:cNvCxnSpPr>
          <p:nvPr/>
        </p:nvCxnSpPr>
        <p:spPr>
          <a:xfrm flipV="1">
            <a:off x="6393543" y="1676246"/>
            <a:ext cx="848859" cy="1524378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Arrow Connector 354"/>
          <p:cNvCxnSpPr>
            <a:stCxn id="81" idx="3"/>
            <a:endCxn id="291" idx="1"/>
          </p:cNvCxnSpPr>
          <p:nvPr/>
        </p:nvCxnSpPr>
        <p:spPr>
          <a:xfrm flipV="1">
            <a:off x="6393543" y="2174931"/>
            <a:ext cx="848859" cy="1025693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TextBox 357"/>
          <p:cNvSpPr txBox="1"/>
          <p:nvPr/>
        </p:nvSpPr>
        <p:spPr>
          <a:xfrm>
            <a:off x="141847" y="3504668"/>
            <a:ext cx="6251696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 Learning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apps, online courses, TV channels, online books, and ICT-equipped libraries (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 21.10, p. 52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IN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59" name="Straight Arrow Connector 358"/>
          <p:cNvCxnSpPr>
            <a:stCxn id="358" idx="3"/>
            <a:endCxn id="12" idx="1"/>
          </p:cNvCxnSpPr>
          <p:nvPr/>
        </p:nvCxnSpPr>
        <p:spPr>
          <a:xfrm flipV="1">
            <a:off x="6393543" y="3261231"/>
            <a:ext cx="848859" cy="358853"/>
          </a:xfrm>
          <a:prstGeom prst="straightConnector1">
            <a:avLst/>
          </a:prstGeom>
          <a:ln w="127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>
            <a:spLocks/>
          </p:cNvSpPr>
          <p:nvPr/>
        </p:nvSpPr>
        <p:spPr>
          <a:xfrm>
            <a:off x="7242402" y="2441140"/>
            <a:ext cx="1800000" cy="2520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Search Research</a:t>
            </a:r>
            <a:endParaRPr kumimoji="0" lang="en-US" sz="9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80" name="Straight Arrow Connector 379"/>
          <p:cNvCxnSpPr>
            <a:stCxn id="3" idx="3"/>
            <a:endCxn id="280" idx="1"/>
          </p:cNvCxnSpPr>
          <p:nvPr/>
        </p:nvCxnSpPr>
        <p:spPr>
          <a:xfrm flipV="1">
            <a:off x="6393543" y="1676246"/>
            <a:ext cx="848859" cy="131760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>
            <a:stCxn id="99" idx="3"/>
            <a:endCxn id="39" idx="1"/>
          </p:cNvCxnSpPr>
          <p:nvPr/>
        </p:nvCxnSpPr>
        <p:spPr>
          <a:xfrm>
            <a:off x="6393543" y="2362135"/>
            <a:ext cx="848859" cy="1674936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/>
          <p:cNvCxnSpPr>
            <a:stCxn id="46" idx="3"/>
            <a:endCxn id="291" idx="1"/>
          </p:cNvCxnSpPr>
          <p:nvPr/>
        </p:nvCxnSpPr>
        <p:spPr>
          <a:xfrm>
            <a:off x="6393543" y="1108232"/>
            <a:ext cx="848859" cy="1066699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/>
          <p:cNvCxnSpPr>
            <a:stCxn id="46" idx="3"/>
            <a:endCxn id="280" idx="1"/>
          </p:cNvCxnSpPr>
          <p:nvPr/>
        </p:nvCxnSpPr>
        <p:spPr>
          <a:xfrm>
            <a:off x="6393543" y="1108232"/>
            <a:ext cx="848859" cy="568014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>
            <a:stCxn id="82" idx="3"/>
            <a:endCxn id="362" idx="1"/>
          </p:cNvCxnSpPr>
          <p:nvPr/>
        </p:nvCxnSpPr>
        <p:spPr>
          <a:xfrm>
            <a:off x="6393543" y="827703"/>
            <a:ext cx="848859" cy="1739437"/>
          </a:xfrm>
          <a:prstGeom prst="straightConnector1">
            <a:avLst/>
          </a:prstGeom>
          <a:ln w="127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Arrow Connector 450"/>
          <p:cNvCxnSpPr>
            <a:stCxn id="81" idx="3"/>
            <a:endCxn id="362" idx="1"/>
          </p:cNvCxnSpPr>
          <p:nvPr/>
        </p:nvCxnSpPr>
        <p:spPr>
          <a:xfrm flipV="1">
            <a:off x="6393543" y="2567140"/>
            <a:ext cx="848859" cy="633484"/>
          </a:xfrm>
          <a:prstGeom prst="straightConnector1">
            <a:avLst/>
          </a:prstGeom>
          <a:ln w="127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98" idx="3"/>
            <a:endCxn id="12" idx="1"/>
          </p:cNvCxnSpPr>
          <p:nvPr/>
        </p:nvCxnSpPr>
        <p:spPr>
          <a:xfrm flipV="1">
            <a:off x="6393543" y="3261231"/>
            <a:ext cx="848859" cy="1478736"/>
          </a:xfrm>
          <a:prstGeom prst="straightConnector1">
            <a:avLst/>
          </a:prstGeom>
          <a:ln w="1270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6" idx="3"/>
            <a:endCxn id="47" idx="1"/>
          </p:cNvCxnSpPr>
          <p:nvPr/>
        </p:nvCxnSpPr>
        <p:spPr>
          <a:xfrm flipV="1">
            <a:off x="6393543" y="904360"/>
            <a:ext cx="848859" cy="20387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82" idx="3"/>
            <a:endCxn id="47" idx="1"/>
          </p:cNvCxnSpPr>
          <p:nvPr/>
        </p:nvCxnSpPr>
        <p:spPr>
          <a:xfrm>
            <a:off x="6393543" y="827703"/>
            <a:ext cx="848859" cy="76657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Arrow Connector 376"/>
          <p:cNvCxnSpPr>
            <a:stCxn id="14" idx="3"/>
            <a:endCxn id="47" idx="1"/>
          </p:cNvCxnSpPr>
          <p:nvPr/>
        </p:nvCxnSpPr>
        <p:spPr>
          <a:xfrm flipV="1">
            <a:off x="6393543" y="904360"/>
            <a:ext cx="848859" cy="48440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/>
          <p:cNvCxnSpPr>
            <a:stCxn id="358" idx="3"/>
            <a:endCxn id="47" idx="1"/>
          </p:cNvCxnSpPr>
          <p:nvPr/>
        </p:nvCxnSpPr>
        <p:spPr>
          <a:xfrm flipV="1">
            <a:off x="6393543" y="904360"/>
            <a:ext cx="848859" cy="2715724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97" idx="3"/>
            <a:endCxn id="47" idx="1"/>
          </p:cNvCxnSpPr>
          <p:nvPr/>
        </p:nvCxnSpPr>
        <p:spPr>
          <a:xfrm flipV="1">
            <a:off x="6393543" y="904360"/>
            <a:ext cx="848859" cy="2996685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2867640" y="153369"/>
            <a:ext cx="38766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</a:pPr>
            <a:r>
              <a:rPr lang="en-US" sz="2800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User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rPr>
              <a:t> Interface</a:t>
            </a:r>
            <a:endParaRPr sz="2800" dirty="0">
              <a:solidFill>
                <a:schemeClr val="tx1">
                  <a:lumMod val="85000"/>
                  <a:lumOff val="15000"/>
                </a:schemeClr>
              </a:solidFill>
              <a:latin typeface="Atial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8629" y="718525"/>
            <a:ext cx="61710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  <a:ea typeface="Calibri"/>
                <a:cs typeface="Calibri"/>
                <a:sym typeface="Calibri"/>
              </a:rPr>
              <a:t>Available in English and 10 most widely used Indian languages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399" y="1059520"/>
            <a:ext cx="2291853" cy="3779603"/>
            <a:chOff x="186959" y="1026302"/>
            <a:chExt cx="2023169" cy="3720710"/>
          </a:xfrm>
        </p:grpSpPr>
        <p:sp>
          <p:nvSpPr>
            <p:cNvPr id="268" name="Google Shape;268;p25"/>
            <p:cNvSpPr txBox="1"/>
            <p:nvPr/>
          </p:nvSpPr>
          <p:spPr>
            <a:xfrm>
              <a:off x="186959" y="1026302"/>
              <a:ext cx="2023169" cy="372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1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English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  </a:t>
              </a: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Hindi </a:t>
              </a:r>
              <a:b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</a:b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Bengali </a:t>
              </a:r>
              <a:b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</a:b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Telugu (</a:t>
              </a:r>
              <a:r>
                <a:rPr lang="te-I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తెలుగు</a:t>
              </a: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Tamil (</a:t>
              </a:r>
              <a:r>
                <a:rPr lang="ta-I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தமிழ்</a:t>
              </a: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   Marathi </a:t>
              </a:r>
              <a:b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</a:b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Gujarati </a:t>
              </a:r>
              <a:b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</a:b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`Kannada (</a:t>
              </a:r>
              <a:r>
                <a:rPr lang="kn-I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ಕನ್ನಡ</a:t>
              </a: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Malayalam </a:t>
              </a:r>
              <a:r>
                <a:rPr lang="en-US" sz="1000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(</a:t>
              </a:r>
              <a:r>
                <a:rPr lang="ml-I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മലയാളം</a:t>
              </a:r>
              <a:r>
                <a:rPr lang="en-US" sz="1000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sz="1000"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   </a:t>
              </a:r>
              <a:r>
                <a:rPr lang="en-US" b="0" i="0" u="none" strike="noStrike" cap="none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Odiya</a:t>
              </a: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 (</a:t>
              </a:r>
              <a:r>
                <a:rPr lang="or-I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ଓଡିଆ</a:t>
              </a: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  <a:p>
              <a:pPr marL="457200" lvl="1">
                <a:lnSpc>
                  <a:spcPct val="150000"/>
                </a:lnSpc>
                <a:buSzPts val="1800"/>
              </a:pP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Assamese (</a:t>
              </a:r>
              <a:r>
                <a:rPr lang="as-I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অসমীয়া</a:t>
              </a:r>
              <a:r>
                <a:rPr lang="en-US" b="0" i="0" u="none" strike="noStrike" cap="none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tial"/>
                  <a:ea typeface="Calibri"/>
                  <a:cs typeface="Calibri"/>
                  <a:sym typeface="Calibri"/>
                </a:rPr>
                <a:t>)</a:t>
              </a:r>
              <a:endParaRPr b="0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65" y="1118412"/>
              <a:ext cx="525338" cy="35433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193235" y="1118412"/>
            <a:ext cx="6798365" cy="37207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oogle Shape;269;p25"/>
          <p:cNvGrpSpPr/>
          <p:nvPr/>
        </p:nvGrpSpPr>
        <p:grpSpPr>
          <a:xfrm>
            <a:off x="2091768" y="1301673"/>
            <a:ext cx="3334394" cy="1672739"/>
            <a:chOff x="5041241" y="3093325"/>
            <a:chExt cx="3459840" cy="1660301"/>
          </a:xfrm>
        </p:grpSpPr>
        <p:pic>
          <p:nvPicPr>
            <p:cNvPr id="23" name="Google Shape;270;p25"/>
            <p:cNvPicPr preferRelativeResize="0"/>
            <p:nvPr/>
          </p:nvPicPr>
          <p:blipFill rotWithShape="1">
            <a:blip r:embed="rId4">
              <a:alphaModFix/>
            </a:blip>
            <a:srcRect t="8708" r="13028" b="5899"/>
            <a:stretch/>
          </p:blipFill>
          <p:spPr>
            <a:xfrm>
              <a:off x="5532131" y="3093325"/>
              <a:ext cx="2968950" cy="166030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4" name="Google Shape;271;p25"/>
            <p:cNvSpPr txBox="1"/>
            <p:nvPr/>
          </p:nvSpPr>
          <p:spPr>
            <a:xfrm rot="16200000">
              <a:off x="4595021" y="3728220"/>
              <a:ext cx="1311000" cy="418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 u="none" strike="noStrike" cap="none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NDLI </a:t>
              </a:r>
              <a:r>
                <a:rPr lang="en-US" sz="1600" b="1" i="1" u="none" strike="noStrike" cap="none" dirty="0">
                  <a:solidFill>
                    <a:srgbClr val="FFFF00"/>
                  </a:solidFill>
                  <a:latin typeface="Roboto"/>
                  <a:ea typeface="Roboto"/>
                  <a:cs typeface="Roboto"/>
                  <a:sym typeface="Roboto"/>
                </a:rPr>
                <a:t>HINDI</a:t>
              </a:r>
              <a:endParaRPr sz="1600" b="0" i="1" u="none" strike="noStrike" cap="none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83227" y="1210078"/>
            <a:ext cx="3365101" cy="1799494"/>
            <a:chOff x="5009946" y="1191490"/>
            <a:chExt cx="3187382" cy="1917331"/>
          </a:xfrm>
        </p:grpSpPr>
        <p:pic>
          <p:nvPicPr>
            <p:cNvPr id="26" name="Google Shape;272;p25"/>
            <p:cNvPicPr preferRelativeResize="0"/>
            <p:nvPr/>
          </p:nvPicPr>
          <p:blipFill rotWithShape="1">
            <a:blip r:embed="rId5">
              <a:alphaModFix/>
            </a:blip>
            <a:srcRect t="3091" b="4154"/>
            <a:stretch/>
          </p:blipFill>
          <p:spPr>
            <a:xfrm>
              <a:off x="5374249" y="1316361"/>
              <a:ext cx="2823079" cy="178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3;p25"/>
            <p:cNvSpPr txBox="1"/>
            <p:nvPr/>
          </p:nvSpPr>
          <p:spPr>
            <a:xfrm rot="16200000">
              <a:off x="4296906" y="1904530"/>
              <a:ext cx="1917331" cy="491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 u="none" strike="noStrike" cap="none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NDLI </a:t>
              </a:r>
              <a:r>
                <a:rPr lang="en-US" sz="1600" b="1" i="1" u="none" strike="noStrike" cap="none" dirty="0">
                  <a:solidFill>
                    <a:srgbClr val="FFFF00"/>
                  </a:solidFill>
                  <a:latin typeface="Roboto"/>
                  <a:ea typeface="Roboto"/>
                  <a:cs typeface="Roboto"/>
                  <a:sym typeface="Roboto"/>
                </a:rPr>
                <a:t>MARATHI</a:t>
              </a:r>
              <a:endParaRPr sz="1600" b="0" i="1" u="none" strike="noStrike" cap="none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" name="Google Shape;274;p25"/>
          <p:cNvGrpSpPr/>
          <p:nvPr/>
        </p:nvGrpSpPr>
        <p:grpSpPr>
          <a:xfrm>
            <a:off x="2107046" y="3184671"/>
            <a:ext cx="3319264" cy="1628176"/>
            <a:chOff x="8185659" y="4195388"/>
            <a:chExt cx="3731481" cy="2134969"/>
          </a:xfrm>
        </p:grpSpPr>
        <p:sp>
          <p:nvSpPr>
            <p:cNvPr id="29" name="Google Shape;275;p25"/>
            <p:cNvSpPr txBox="1"/>
            <p:nvPr/>
          </p:nvSpPr>
          <p:spPr>
            <a:xfrm rot="16200000">
              <a:off x="7317270" y="5063778"/>
              <a:ext cx="2134968" cy="398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>
                <a:buSzPts val="1600"/>
              </a:pPr>
              <a:r>
                <a:rPr lang="en-US" sz="1600" b="1" i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NDLI </a:t>
              </a:r>
              <a:r>
                <a:rPr lang="en-US" sz="1600" b="1" i="1" dirty="0">
                  <a:solidFill>
                    <a:srgbClr val="FFFF00"/>
                  </a:solidFill>
                  <a:latin typeface="Roboto"/>
                  <a:ea typeface="Roboto"/>
                  <a:cs typeface="Roboto"/>
                  <a:sym typeface="Roboto"/>
                </a:rPr>
                <a:t>GUJRATI</a:t>
              </a:r>
              <a:endParaRPr sz="1600" b="1" i="1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0" name="Google Shape;276;p25"/>
            <p:cNvPicPr preferRelativeResize="0"/>
            <p:nvPr/>
          </p:nvPicPr>
          <p:blipFill rotWithShape="1">
            <a:blip r:embed="rId6">
              <a:alphaModFix/>
            </a:blip>
            <a:srcRect l="3238" t="9265" r="2844" b="12127"/>
            <a:stretch/>
          </p:blipFill>
          <p:spPr>
            <a:xfrm>
              <a:off x="8700494" y="4195388"/>
              <a:ext cx="3216646" cy="1941487"/>
            </a:xfrm>
            <a:prstGeom prst="rect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1" name="Google Shape;277;p25"/>
          <p:cNvGrpSpPr/>
          <p:nvPr/>
        </p:nvGrpSpPr>
        <p:grpSpPr>
          <a:xfrm>
            <a:off x="5412451" y="3001408"/>
            <a:ext cx="3452667" cy="1717879"/>
            <a:chOff x="671426" y="2960978"/>
            <a:chExt cx="3441044" cy="1792648"/>
          </a:xfrm>
        </p:grpSpPr>
        <p:pic>
          <p:nvPicPr>
            <p:cNvPr id="32" name="Google Shape;278;p25"/>
            <p:cNvPicPr preferRelativeResize="0"/>
            <p:nvPr/>
          </p:nvPicPr>
          <p:blipFill rotWithShape="1">
            <a:blip r:embed="rId7">
              <a:alphaModFix/>
            </a:blip>
            <a:srcRect t="8641" r="19709" b="4580"/>
            <a:stretch/>
          </p:blipFill>
          <p:spPr>
            <a:xfrm>
              <a:off x="1054744" y="3093325"/>
              <a:ext cx="3057726" cy="1660301"/>
            </a:xfrm>
            <a:prstGeom prst="rect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3" name="Google Shape;279;p25"/>
            <p:cNvSpPr txBox="1"/>
            <p:nvPr/>
          </p:nvSpPr>
          <p:spPr>
            <a:xfrm rot="16200000">
              <a:off x="-3548" y="3635952"/>
              <a:ext cx="1733265" cy="383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600" b="1" i="1" dirty="0">
                  <a:solidFill>
                    <a:schemeClr val="bg1"/>
                  </a:solidFill>
                  <a:latin typeface="Roboto"/>
                  <a:ea typeface="Roboto"/>
                  <a:cs typeface="Roboto"/>
                  <a:sym typeface="Roboto"/>
                </a:rPr>
                <a:t>NDLI </a:t>
              </a:r>
              <a:r>
                <a:rPr lang="en-US" sz="1600" b="1" i="1" dirty="0">
                  <a:solidFill>
                    <a:srgbClr val="FFFF00"/>
                  </a:solidFill>
                  <a:latin typeface="Roboto"/>
                  <a:ea typeface="Roboto"/>
                  <a:cs typeface="Roboto"/>
                  <a:sym typeface="Roboto"/>
                </a:rPr>
                <a:t>BENGALI</a:t>
              </a:r>
              <a:endParaRPr sz="1600" b="1" i="1" dirty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8010" y="1425051"/>
            <a:ext cx="11541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lnSpc>
                <a:spcPct val="150000"/>
              </a:lnSpc>
              <a:buSzPts val="1800"/>
            </a:pPr>
            <a:r>
              <a:rPr lang="hi-IN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(हिंदी)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3321" y="3037075"/>
            <a:ext cx="1348446" cy="380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>
              <a:lnSpc>
                <a:spcPct val="150000"/>
              </a:lnSpc>
              <a:buSzPts val="1800"/>
            </a:pPr>
            <a:r>
              <a:rPr lang="gu-IN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(ગુજરાતી)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9549" y="1736674"/>
            <a:ext cx="1167307" cy="38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lnSpc>
                <a:spcPct val="150000"/>
              </a:lnSpc>
              <a:buSzPts val="1800"/>
            </a:pPr>
            <a:r>
              <a:rPr lang="as-IN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(বাংলা)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2399" y="2712737"/>
            <a:ext cx="1178528" cy="380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>
              <a:lnSpc>
                <a:spcPct val="150000"/>
              </a:lnSpc>
              <a:buSzPts val="1800"/>
            </a:pPr>
            <a:r>
              <a:rPr lang="hi-IN" dirty="0">
                <a:solidFill>
                  <a:srgbClr val="00B050"/>
                </a:solidFill>
                <a:latin typeface="Atial"/>
                <a:ea typeface="Calibri"/>
                <a:cs typeface="Calibri"/>
                <a:sym typeface="Calibri"/>
              </a:rPr>
              <a:t>(मराठी)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2972" y="783877"/>
            <a:ext cx="8295701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</a:pPr>
            <a:r>
              <a:rPr lang="en-GB" sz="1800" b="1" dirty="0" smtClean="0">
                <a:solidFill>
                  <a:srgbClr val="00B050"/>
                </a:solidFill>
                <a:ea typeface="Calibri"/>
                <a:cs typeface="Calibri"/>
              </a:rPr>
              <a:t>JEE Main </a:t>
            </a:r>
            <a:r>
              <a:rPr lang="en-GB" sz="1800" b="1" dirty="0">
                <a:solidFill>
                  <a:srgbClr val="00B050"/>
                </a:solidFill>
                <a:ea typeface="Calibri"/>
                <a:cs typeface="Calibri"/>
              </a:rPr>
              <a:t>and JEE </a:t>
            </a:r>
            <a:r>
              <a:rPr lang="en-GB" sz="1800" b="1" dirty="0" smtClean="0">
                <a:solidFill>
                  <a:srgbClr val="00B050"/>
                </a:solidFill>
                <a:ea typeface="Calibri"/>
                <a:cs typeface="Calibri"/>
              </a:rPr>
              <a:t>Advanced &amp; NEET </a:t>
            </a:r>
            <a:br>
              <a:rPr lang="en-GB" sz="1800" b="1" dirty="0" smtClean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en-GB" sz="1800" b="1" dirty="0" smtClean="0">
                <a:solidFill>
                  <a:srgbClr val="00B050"/>
                </a:solidFill>
                <a:ea typeface="Calibri"/>
                <a:cs typeface="Calibri"/>
              </a:rPr>
              <a:t>question </a:t>
            </a:r>
            <a:r>
              <a:rPr lang="en-GB" sz="1800" b="1" dirty="0">
                <a:solidFill>
                  <a:srgbClr val="00B050"/>
                </a:solidFill>
                <a:ea typeface="Calibri"/>
                <a:cs typeface="Calibri"/>
              </a:rPr>
              <a:t>papers and </a:t>
            </a:r>
            <a:r>
              <a:rPr lang="en-GB" sz="1800" b="1" dirty="0" smtClean="0">
                <a:solidFill>
                  <a:srgbClr val="00B050"/>
                </a:solidFill>
                <a:ea typeface="Calibri"/>
                <a:cs typeface="Calibri"/>
              </a:rPr>
              <a:t>solutions:</a:t>
            </a:r>
            <a:r>
              <a:rPr lang="en-GB" sz="1200" b="1" dirty="0" smtClean="0">
                <a:solidFill>
                  <a:srgbClr val="00B050"/>
                </a:solidFill>
                <a:ea typeface="Calibri"/>
                <a:cs typeface="Calibri"/>
              </a:rPr>
              <a:t/>
            </a:r>
            <a:br>
              <a:rPr lang="en-GB" sz="1200" b="1" dirty="0" smtClean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en-GB" sz="1050" b="1" dirty="0" smtClean="0">
                <a:solidFill>
                  <a:srgbClr val="00B050"/>
                </a:solidFill>
                <a:ea typeface="Calibri"/>
                <a:cs typeface="Calibri"/>
              </a:rPr>
              <a:t/>
            </a:r>
            <a:br>
              <a:rPr lang="en-GB" sz="1050" b="1" dirty="0" smtClean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en-GB" sz="1050" b="1" dirty="0" smtClean="0">
                <a:solidFill>
                  <a:srgbClr val="00B050"/>
                </a:solidFill>
                <a:ea typeface="Calibri"/>
                <a:cs typeface="Calibri"/>
              </a:rPr>
              <a:t/>
            </a:r>
            <a:br>
              <a:rPr lang="en-GB" sz="1050" b="1" dirty="0" smtClean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C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onducting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mock tests for </a:t>
            </a:r>
            <a:r>
              <a:rPr lang="en-GB" sz="1200" b="1" dirty="0">
                <a:solidFill>
                  <a:srgbClr val="00B050"/>
                </a:solidFill>
                <a:ea typeface="Calibri"/>
                <a:cs typeface="Calibri"/>
              </a:rPr>
              <a:t>JEE main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and </a:t>
            </a:r>
            <a:r>
              <a:rPr lang="en-GB" sz="1200" b="1" dirty="0">
                <a:solidFill>
                  <a:srgbClr val="00B050"/>
                </a:solidFill>
                <a:ea typeface="Calibri"/>
                <a:cs typeface="Calibri"/>
              </a:rPr>
              <a:t>JEE advance </a:t>
            </a:r>
            <a:endParaRPr lang="en-GB" sz="10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450"/>
              </a:spcBef>
            </a:pP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Competitive </a:t>
            </a:r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examination solutions 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like </a:t>
            </a:r>
            <a:r>
              <a:rPr lang="en-GB" sz="1200" b="1" dirty="0" smtClean="0">
                <a:solidFill>
                  <a:srgbClr val="00B050"/>
                </a:solidFill>
                <a:ea typeface="Calibri"/>
                <a:cs typeface="Calibri"/>
              </a:rPr>
              <a:t>UPSC, SSC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, etc. are available for how many years from 2022 to back</a:t>
            </a:r>
          </a:p>
          <a:p>
            <a:pPr>
              <a:lnSpc>
                <a:spcPct val="107000"/>
              </a:lnSpc>
              <a:spcBef>
                <a:spcPts val="450"/>
              </a:spcBef>
            </a:pPr>
            <a:endParaRPr lang="en-GB" sz="900" b="1" dirty="0" smtClean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69131">
              <a:lnSpc>
                <a:spcPct val="107000"/>
              </a:lnSpc>
              <a:spcAft>
                <a:spcPts val="450"/>
              </a:spcAft>
            </a:pPr>
            <a:r>
              <a:rPr lang="en-GB" sz="825" b="1" i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825" b="1" i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SSC </a:t>
            </a: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CGL (TIER I Question + Solution):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(05 SETs); 2017 (20 SETs)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Aft>
                <a:spcPts val="450"/>
              </a:spcAft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SSC CHSL (TIER I Question + Solution):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(10 SETs); 2011 (01 SET); 2010 (03 SETs); 2009 (01 SET); 2008 (01 SET).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UPSC (CDS I and CDS II Question + Solution):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  <a:spcAft>
                <a:spcPts val="600"/>
              </a:spcAft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UPSC (CDS I and CDS II Questions only):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2016 to 2009.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IBPS Clerk Prelims: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(03 SETs); 2020 (07 SETs); 2018 (03 SETs); 2017 (03 SETs).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IBPS Clerk Mains: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and 2020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IBPS PO Prelims: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(03 SETs); 2020 (06 SETs); 2018 (03 SETs); 2017 (03 SETs).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lnSpc>
                <a:spcPct val="107000"/>
              </a:lnSpc>
              <a:spcBef>
                <a:spcPts val="450"/>
              </a:spcBef>
              <a:spcAft>
                <a:spcPts val="600"/>
              </a:spcAft>
            </a:pP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IBPS PO Mains: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</a:t>
            </a:r>
          </a:p>
          <a:p>
            <a:pPr marL="669131">
              <a:spcBef>
                <a:spcPts val="450"/>
              </a:spcBef>
            </a:pP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RRB Group D: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(10 SETs)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spcBef>
                <a:spcPts val="450"/>
              </a:spcBef>
            </a:pP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RRB ALP: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(10 SETs)</a:t>
            </a:r>
            <a:endParaRPr lang="en-GB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9131">
              <a:spcBef>
                <a:spcPts val="450"/>
              </a:spcBef>
            </a:pP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		</a:t>
            </a:r>
            <a:r>
              <a:rPr lang="en-GB" sz="825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RRB NTPC: </a:t>
            </a:r>
            <a:r>
              <a:rPr lang="en-GB" sz="825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2015 (09 SETs)</a:t>
            </a:r>
            <a:endParaRPr lang="en-GB" sz="1050" dirty="0"/>
          </a:p>
        </p:txBody>
      </p:sp>
      <p:sp>
        <p:nvSpPr>
          <p:cNvPr id="3" name="Rectangle 2"/>
          <p:cNvSpPr/>
          <p:nvPr/>
        </p:nvSpPr>
        <p:spPr>
          <a:xfrm>
            <a:off x="5079533" y="749139"/>
            <a:ext cx="23279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GB" sz="1000" b="1" i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JEE </a:t>
            </a:r>
            <a:r>
              <a:rPr lang="en-GB" sz="1000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Main: </a:t>
            </a:r>
            <a:r>
              <a:rPr lang="en-GB" sz="10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2021 to </a:t>
            </a:r>
            <a:r>
              <a:rPr lang="en-GB" sz="1000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GB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1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000" b="1" i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JEE Advanced: </a:t>
            </a:r>
            <a:r>
              <a:rPr lang="en-GB" sz="10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2020 to </a:t>
            </a:r>
            <a:r>
              <a:rPr lang="en-GB" sz="1000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</a:t>
            </a:r>
            <a:br>
              <a:rPr lang="en-GB" sz="1000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N" sz="1000" b="1" i="1" dirty="0" smtClean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NEET</a:t>
            </a:r>
            <a:r>
              <a:rPr lang="en-IN" sz="1000" b="1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N" sz="10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2022 to 2019</a:t>
            </a:r>
            <a:endParaRPr lang="en-GB" sz="1000" dirty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985033" y="783877"/>
            <a:ext cx="0" cy="715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3398" y="1577130"/>
            <a:ext cx="76507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63398" y="2452066"/>
            <a:ext cx="1760319" cy="268058"/>
            <a:chOff x="763398" y="2452066"/>
            <a:chExt cx="1760319" cy="268058"/>
          </a:xfrm>
        </p:grpSpPr>
        <p:sp>
          <p:nvSpPr>
            <p:cNvPr id="20" name="Rectangle 19"/>
            <p:cNvSpPr/>
            <p:nvPr/>
          </p:nvSpPr>
          <p:spPr>
            <a:xfrm>
              <a:off x="763398" y="2452066"/>
              <a:ext cx="1760319" cy="2539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13977" y="2466208"/>
              <a:ext cx="8097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u="sng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SSC</a:t>
              </a:r>
              <a:endParaRPr lang="en-GB" sz="105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3397" y="2864236"/>
            <a:ext cx="1760319" cy="268418"/>
            <a:chOff x="763397" y="2864236"/>
            <a:chExt cx="1760319" cy="268418"/>
          </a:xfrm>
        </p:grpSpPr>
        <p:sp>
          <p:nvSpPr>
            <p:cNvPr id="2" name="Rectangle 1"/>
            <p:cNvSpPr/>
            <p:nvPr/>
          </p:nvSpPr>
          <p:spPr>
            <a:xfrm>
              <a:off x="763397" y="2864236"/>
              <a:ext cx="1760319" cy="2539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13977" y="2878738"/>
              <a:ext cx="6527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 u="sng">
                  <a:solidFill>
                    <a:srgbClr val="2222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050" dirty="0">
                  <a:solidFill>
                    <a:schemeClr val="bg1"/>
                  </a:solidFill>
                </a:rPr>
                <a:t>UPSC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3396" y="3335733"/>
            <a:ext cx="1760319" cy="264051"/>
            <a:chOff x="763396" y="3335733"/>
            <a:chExt cx="1760319" cy="264051"/>
          </a:xfrm>
        </p:grpSpPr>
        <p:sp>
          <p:nvSpPr>
            <p:cNvPr id="19" name="Rectangle 18"/>
            <p:cNvSpPr/>
            <p:nvPr/>
          </p:nvSpPr>
          <p:spPr>
            <a:xfrm>
              <a:off x="763396" y="3335733"/>
              <a:ext cx="1760319" cy="253916"/>
            </a:xfrm>
            <a:prstGeom prst="rect">
              <a:avLst/>
            </a:prstGeom>
            <a:solidFill>
              <a:srgbClr val="3A6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3977" y="3345868"/>
              <a:ext cx="6527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 u="sng">
                  <a:solidFill>
                    <a:srgbClr val="2222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050" dirty="0">
                  <a:solidFill>
                    <a:schemeClr val="bg1"/>
                  </a:solidFill>
                </a:rPr>
                <a:t>IBPS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3395" y="4209155"/>
            <a:ext cx="1760319" cy="264051"/>
            <a:chOff x="763395" y="4209155"/>
            <a:chExt cx="1760319" cy="264051"/>
          </a:xfrm>
        </p:grpSpPr>
        <p:sp>
          <p:nvSpPr>
            <p:cNvPr id="12" name="Rectangle 11"/>
            <p:cNvSpPr/>
            <p:nvPr/>
          </p:nvSpPr>
          <p:spPr>
            <a:xfrm>
              <a:off x="763395" y="4219290"/>
              <a:ext cx="1760319" cy="25391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13977" y="4209155"/>
              <a:ext cx="6527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b="1" u="sng">
                  <a:solidFill>
                    <a:srgbClr val="22222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</a:lstStyle>
            <a:p>
              <a:r>
                <a:rPr lang="en-GB" sz="1050" dirty="0">
                  <a:solidFill>
                    <a:schemeClr val="bg1"/>
                  </a:solidFill>
                </a:rPr>
                <a:t>RRB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41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442" y="1931489"/>
            <a:ext cx="4445216" cy="301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23"/>
          <p:cNvSpPr txBox="1"/>
          <p:nvPr/>
        </p:nvSpPr>
        <p:spPr>
          <a:xfrm>
            <a:off x="981425" y="1334407"/>
            <a:ext cx="2241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JEE Main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123"/>
          <p:cNvSpPr txBox="1"/>
          <p:nvPr/>
        </p:nvSpPr>
        <p:spPr>
          <a:xfrm>
            <a:off x="5715198" y="1296378"/>
            <a:ext cx="22416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JEE Advanced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78" name="Google Shape;1178;p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658" y="1931489"/>
            <a:ext cx="4039171" cy="30183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65214" y="294715"/>
            <a:ext cx="58848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buClr>
                <a:srgbClr val="455F51"/>
              </a:buClr>
              <a:buSzPts val="2400"/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NDLI </a:t>
            </a:r>
            <a:r>
              <a:rPr lang="en-US" sz="2800" b="1" dirty="0">
                <a:solidFill>
                  <a:srgbClr val="00B050"/>
                </a:solidFill>
              </a:rPr>
              <a:t>Tutor</a:t>
            </a:r>
            <a:endParaRPr lang="en-US" sz="2800" dirty="0">
              <a:solidFill>
                <a:srgbClr val="00B050"/>
              </a:solidFill>
            </a:endParaRPr>
          </a:p>
          <a:p>
            <a:pPr lvl="0" algn="ctr" defTabSz="457200">
              <a:buClr>
                <a:srgbClr val="455F51"/>
              </a:buClr>
              <a:buSzPts val="2400"/>
              <a:defRPr/>
            </a:pPr>
            <a:r>
              <a:rPr lang="en-IN" sz="16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JEE </a:t>
            </a:r>
            <a:r>
              <a:rPr lang="en-IN" sz="16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Main,  JEE Advanced &amp; NEET Questions &amp; Solutions</a:t>
            </a:r>
            <a:endParaRPr lang="en-IN" sz="1600" kern="1200" dirty="0">
              <a:solidFill>
                <a:schemeClr val="tx1">
                  <a:lumMod val="50000"/>
                  <a:lumOff val="50000"/>
                </a:schemeClr>
              </a:solidFill>
              <a:latin typeface="At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2442" y="1064156"/>
            <a:ext cx="848438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88778" y="1140903"/>
            <a:ext cx="0" cy="696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53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1"/>
          <p:cNvSpPr txBox="1"/>
          <p:nvPr/>
        </p:nvSpPr>
        <p:spPr>
          <a:xfrm>
            <a:off x="522935" y="319342"/>
            <a:ext cx="77994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None/>
            </a:pPr>
            <a:r>
              <a:rPr lang="en-US" sz="2000" b="1" i="0" u="none" strike="noStrike" cap="none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NDLI Contents</a:t>
            </a:r>
            <a:r>
              <a:rPr lang="en-US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: Competitive Exam Aspirants</a:t>
            </a:r>
            <a:endParaRPr sz="20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tial"/>
              <a:sym typeface="Arial"/>
            </a:endParaRPr>
          </a:p>
        </p:txBody>
      </p:sp>
      <p:sp>
        <p:nvSpPr>
          <p:cNvPr id="603" name="Google Shape;603;p51"/>
          <p:cNvSpPr txBox="1"/>
          <p:nvPr/>
        </p:nvSpPr>
        <p:spPr>
          <a:xfrm>
            <a:off x="613252" y="1218141"/>
            <a:ext cx="3732245" cy="67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Calibri"/>
              <a:buNone/>
            </a:pPr>
            <a:r>
              <a:rPr lang="en-US" sz="16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Calibri"/>
                <a:cs typeface="Calibri"/>
                <a:sym typeface="Calibri"/>
              </a:rPr>
              <a:t>Exam Papers of several competitive examinations</a:t>
            </a:r>
            <a:endParaRPr sz="16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tial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p51"/>
          <p:cNvPicPr preferRelativeResize="0"/>
          <p:nvPr/>
        </p:nvPicPr>
        <p:blipFill rotWithShape="1">
          <a:blip r:embed="rId3">
            <a:alphaModFix/>
          </a:blip>
          <a:srcRect b="94355"/>
          <a:stretch/>
        </p:blipFill>
        <p:spPr>
          <a:xfrm>
            <a:off x="232757" y="830136"/>
            <a:ext cx="8695111" cy="2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757" y="4903599"/>
            <a:ext cx="8690648" cy="19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866" y="2016712"/>
            <a:ext cx="4297384" cy="26303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607" name="Google Shape;607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624" y="1195900"/>
            <a:ext cx="1406825" cy="360142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608" name="Google Shape;608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1475" y="1701975"/>
            <a:ext cx="2901075" cy="280804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42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305" y="0"/>
            <a:ext cx="9143999" cy="5143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0" y="171450"/>
            <a:ext cx="461665" cy="480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800" b="1" kern="1200" dirty="0">
                <a:solidFill>
                  <a:prstClr val="white"/>
                </a:solidFill>
                <a:latin typeface="Calibri" panose="020F0502020204030204"/>
              </a:rPr>
              <a:t>NEET (Biology) 2019 : Solution (Sample)</a:t>
            </a:r>
            <a:endParaRPr lang="en-GB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Isosceles Triangle 8"/>
          <p:cNvSpPr/>
          <p:nvPr/>
        </p:nvSpPr>
        <p:spPr>
          <a:xfrm rot="16200000" flipH="1">
            <a:off x="4398428" y="1362707"/>
            <a:ext cx="111545" cy="950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Isosceles Triangle 10"/>
          <p:cNvSpPr/>
          <p:nvPr/>
        </p:nvSpPr>
        <p:spPr>
          <a:xfrm rot="16200000" flipH="1">
            <a:off x="5355690" y="1474252"/>
            <a:ext cx="111545" cy="950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Isosceles Triangle 11"/>
          <p:cNvSpPr/>
          <p:nvPr/>
        </p:nvSpPr>
        <p:spPr>
          <a:xfrm rot="16200000" flipH="1">
            <a:off x="3650715" y="1698090"/>
            <a:ext cx="111545" cy="9502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Isosceles Triangle 12"/>
          <p:cNvSpPr/>
          <p:nvPr/>
        </p:nvSpPr>
        <p:spPr>
          <a:xfrm rot="16200000" flipH="1">
            <a:off x="5789077" y="1809635"/>
            <a:ext cx="111545" cy="9502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3193516" y="2639057"/>
            <a:ext cx="111545" cy="950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sosceles Triangle 14"/>
          <p:cNvSpPr/>
          <p:nvPr/>
        </p:nvSpPr>
        <p:spPr>
          <a:xfrm rot="5400000">
            <a:off x="3193515" y="2943857"/>
            <a:ext cx="111545" cy="950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3193514" y="3591557"/>
            <a:ext cx="111545" cy="9502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3193514" y="4260114"/>
            <a:ext cx="111545" cy="95020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499" y="209665"/>
            <a:ext cx="600164" cy="47241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are written in detail, explaining all the given options, along with figures and reference readings.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71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32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1450"/>
            <a:ext cx="461665" cy="480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800" b="1" kern="1200" dirty="0">
                <a:solidFill>
                  <a:prstClr val="white"/>
                </a:solidFill>
                <a:latin typeface="Calibri" panose="020F0502020204030204"/>
              </a:rPr>
              <a:t>NEET (Biology) 2019 : Solution (Sample)</a:t>
            </a:r>
            <a:endParaRPr lang="en-GB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499" y="209665"/>
            <a:ext cx="600164" cy="47241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are written in detail, explaining all the given options, along with figures and reference readings.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2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73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1450"/>
            <a:ext cx="461665" cy="480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800" b="1" kern="1200" dirty="0">
                <a:solidFill>
                  <a:prstClr val="white"/>
                </a:solidFill>
                <a:latin typeface="Calibri" panose="020F0502020204030204"/>
              </a:rPr>
              <a:t>JEE Advanced (Physics) 2007 : Solution (Sample)</a:t>
            </a:r>
            <a:endParaRPr lang="en-GB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499" y="209665"/>
            <a:ext cx="600164" cy="47241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are written in detail, explaining all the given options, along with figures, reference readings, and similar problems.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1738312" y="800100"/>
            <a:ext cx="138113" cy="57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1833562" y="933450"/>
            <a:ext cx="138113" cy="57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ight Arrow 6"/>
          <p:cNvSpPr/>
          <p:nvPr/>
        </p:nvSpPr>
        <p:spPr>
          <a:xfrm flipH="1">
            <a:off x="1947862" y="1066800"/>
            <a:ext cx="138113" cy="57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ight Arrow 7"/>
          <p:cNvSpPr/>
          <p:nvPr/>
        </p:nvSpPr>
        <p:spPr>
          <a:xfrm flipH="1">
            <a:off x="2343150" y="1200150"/>
            <a:ext cx="138113" cy="57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1957387" y="1328738"/>
            <a:ext cx="138113" cy="571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26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6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71450"/>
            <a:ext cx="461665" cy="480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800" b="1" kern="1200" dirty="0">
                <a:solidFill>
                  <a:prstClr val="white"/>
                </a:solidFill>
                <a:latin typeface="Calibri" panose="020F0502020204030204"/>
              </a:rPr>
              <a:t>JEE Main (Chemistry) 2019 : Solution (Sample)</a:t>
            </a:r>
            <a:endParaRPr lang="en-GB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499" y="209665"/>
            <a:ext cx="600164" cy="47241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are written in detail, explaining all the given options, along with figures, and reference readings.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3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034" y="1296359"/>
            <a:ext cx="7688700" cy="2572255"/>
          </a:xfrm>
        </p:spPr>
        <p:txBody>
          <a:bodyPr/>
          <a:lstStyle/>
          <a:p>
            <a:pPr fontAlgn="base">
              <a:lnSpc>
                <a:spcPct val="200000"/>
              </a:lnSpc>
            </a:pPr>
            <a:r>
              <a:rPr lang="en-US" sz="1600" b="1" dirty="0">
                <a:solidFill>
                  <a:schemeClr val="tx1"/>
                </a:solidFill>
              </a:rPr>
              <a:t>Lack of additional physical infrastructure for stacking </a:t>
            </a:r>
            <a:r>
              <a:rPr lang="en-US" sz="1600" b="1" dirty="0" smtClean="0">
                <a:solidFill>
                  <a:schemeClr val="tx1"/>
                </a:solidFill>
              </a:rPr>
              <a:t>resources.</a:t>
            </a:r>
          </a:p>
          <a:p>
            <a:pPr fontAlgn="base">
              <a:lnSpc>
                <a:spcPct val="20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Reduction </a:t>
            </a:r>
            <a:r>
              <a:rPr lang="en-US" sz="1600" b="1" dirty="0">
                <a:solidFill>
                  <a:schemeClr val="tx1"/>
                </a:solidFill>
              </a:rPr>
              <a:t>in financial and human resources for libraries.</a:t>
            </a:r>
          </a:p>
          <a:p>
            <a:pPr fontAlgn="base">
              <a:lnSpc>
                <a:spcPct val="20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Accessing the same </a:t>
            </a:r>
            <a:r>
              <a:rPr lang="en-US" sz="1600" b="1" dirty="0">
                <a:solidFill>
                  <a:schemeClr val="tx1"/>
                </a:solidFill>
              </a:rPr>
              <a:t>resources by multiple persons at the same time.</a:t>
            </a:r>
          </a:p>
          <a:p>
            <a:pPr fontAlgn="base">
              <a:lnSpc>
                <a:spcPct val="20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Missing</a:t>
            </a:r>
            <a:r>
              <a:rPr lang="en-US" sz="1600" b="1" dirty="0">
                <a:solidFill>
                  <a:schemeClr val="tx1"/>
                </a:solidFill>
              </a:rPr>
              <a:t>/ hidden/ damaged resources.</a:t>
            </a:r>
          </a:p>
          <a:p>
            <a:pPr fontAlgn="base">
              <a:lnSpc>
                <a:spcPct val="200000"/>
              </a:lnSpc>
            </a:pPr>
            <a:r>
              <a:rPr lang="en-US" sz="1600" b="1" dirty="0" smtClean="0">
                <a:solidFill>
                  <a:schemeClr val="tx1"/>
                </a:solidFill>
              </a:rPr>
              <a:t>Democratize the education </a:t>
            </a:r>
            <a:r>
              <a:rPr lang="en-US" sz="1600" b="1" dirty="0">
                <a:solidFill>
                  <a:schemeClr val="tx1"/>
                </a:solidFill>
              </a:rPr>
              <a:t>system.</a:t>
            </a:r>
          </a:p>
        </p:txBody>
      </p:sp>
      <p:sp>
        <p:nvSpPr>
          <p:cNvPr id="4" name="Google Shape;167;p19"/>
          <p:cNvSpPr txBox="1">
            <a:spLocks/>
          </p:cNvSpPr>
          <p:nvPr/>
        </p:nvSpPr>
        <p:spPr>
          <a:xfrm>
            <a:off x="2653046" y="137322"/>
            <a:ext cx="38766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buSzPts val="2800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" panose="02040503050406030204" pitchFamily="18" charset="0"/>
                <a:cs typeface="Open Sans"/>
                <a:sym typeface="Open Sans"/>
              </a:rPr>
              <a:t>Why NDLI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7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36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1450"/>
            <a:ext cx="738664" cy="480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800" b="1" kern="1200" dirty="0">
                <a:solidFill>
                  <a:prstClr val="white"/>
                </a:solidFill>
                <a:latin typeface="Calibri" panose="020F0502020204030204"/>
              </a:rPr>
              <a:t>IBPS Clerk (Numerical Ability) 2017: Solution (Sample)</a:t>
            </a:r>
            <a:endParaRPr lang="en-GB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138" y="247879"/>
            <a:ext cx="600164" cy="47241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685800">
              <a:buClrTx/>
            </a:pPr>
            <a:r>
              <a:rPr lang="en-IN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Solutions are written in detail, explaining all the given options, along with facts and figures.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2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2F09-D694-4613-97B2-1D931D32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00" y="890707"/>
            <a:ext cx="2659380" cy="87234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tial"/>
                <a:ea typeface="Segoe UI" pitchFamily="34" charset="0"/>
                <a:cs typeface="Segoe UI" pitchFamily="34" charset="0"/>
              </a:rPr>
              <a:t>NDLI Club</a:t>
            </a:r>
            <a:r>
              <a:rPr lang="en-US" sz="2800" b="1" dirty="0" smtClean="0">
                <a:latin typeface="Atial"/>
                <a:ea typeface="Segoe UI" pitchFamily="34" charset="0"/>
                <a:cs typeface="Segoe UI" pitchFamily="34" charset="0"/>
              </a:rPr>
              <a:t/>
            </a:r>
            <a:br>
              <a:rPr lang="en-US" sz="2800" b="1" dirty="0" smtClean="0">
                <a:latin typeface="Atial"/>
                <a:ea typeface="Segoe UI" pitchFamily="34" charset="0"/>
                <a:cs typeface="Segoe UI" pitchFamily="34" charset="0"/>
              </a:rPr>
            </a:br>
            <a:r>
              <a:rPr lang="en-US" sz="2700" b="1" dirty="0" smtClean="0">
                <a:latin typeface="Atial"/>
                <a:ea typeface="Segoe UI" pitchFamily="34" charset="0"/>
                <a:cs typeface="Segoe UI" pitchFamily="34" charset="0"/>
              </a:rPr>
              <a:t>and </a:t>
            </a:r>
            <a:r>
              <a:rPr lang="en-US" sz="2700" b="1" dirty="0">
                <a:latin typeface="Atial"/>
                <a:ea typeface="Segoe UI" pitchFamily="34" charset="0"/>
                <a:cs typeface="Segoe UI" pitchFamily="34" charset="0"/>
              </a:rPr>
              <a:t>Objectives</a:t>
            </a:r>
            <a:endParaRPr lang="en-IN" sz="2700" b="1" dirty="0">
              <a:latin typeface="At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73925" y="1235535"/>
            <a:ext cx="1422898" cy="1431904"/>
          </a:xfrm>
          <a:prstGeom prst="ellipse">
            <a:avLst/>
          </a:prstGeom>
          <a:solidFill>
            <a:srgbClr val="EE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678525" y="2767806"/>
            <a:ext cx="1856697" cy="1846876"/>
            <a:chOff x="1677021" y="0"/>
            <a:chExt cx="2371328" cy="1846876"/>
          </a:xfrm>
        </p:grpSpPr>
        <p:sp>
          <p:nvSpPr>
            <p:cNvPr id="14" name="Round Same Side Corner Rectangle 13"/>
            <p:cNvSpPr/>
            <p:nvPr/>
          </p:nvSpPr>
          <p:spPr>
            <a:xfrm rot="10800000">
              <a:off x="1677021" y="0"/>
              <a:ext cx="2371328" cy="1846876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382F93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 Same Side Corner Rectangle 4"/>
            <p:cNvSpPr txBox="1"/>
            <p:nvPr/>
          </p:nvSpPr>
          <p:spPr>
            <a:xfrm rot="21600000">
              <a:off x="1733819" y="0"/>
              <a:ext cx="2257732" cy="1790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tial"/>
                </a:rPr>
                <a:t>An initiative to promote the culture of reading and learning using NDLI’s vast resources.</a:t>
              </a:r>
              <a:endParaRPr lang="en-GB" sz="1600" kern="1200" dirty="0">
                <a:latin typeface="At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98482" y="2760001"/>
            <a:ext cx="1845087" cy="1854681"/>
            <a:chOff x="155972" y="1894934"/>
            <a:chExt cx="3612571" cy="1854681"/>
          </a:xfrm>
        </p:grpSpPr>
        <p:sp>
          <p:nvSpPr>
            <p:cNvPr id="17" name="Round Same Side Corner Rectangle 16"/>
            <p:cNvSpPr/>
            <p:nvPr/>
          </p:nvSpPr>
          <p:spPr>
            <a:xfrm rot="10800000">
              <a:off x="155972" y="1894934"/>
              <a:ext cx="3612571" cy="1844217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2C895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 Same Side Corner Rectangle 4"/>
            <p:cNvSpPr txBox="1"/>
            <p:nvPr/>
          </p:nvSpPr>
          <p:spPr>
            <a:xfrm>
              <a:off x="212688" y="1962114"/>
              <a:ext cx="3499138" cy="1787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tial"/>
                </a:rPr>
                <a:t>NDLI Club is an online platform for conducting learning-oriented activities.</a:t>
              </a:r>
              <a:endParaRPr lang="en-GB" sz="1600" kern="1200" dirty="0">
                <a:latin typeface="At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06830" y="2742582"/>
            <a:ext cx="1848649" cy="1897324"/>
            <a:chOff x="300911" y="1798309"/>
            <a:chExt cx="7588252" cy="1897324"/>
          </a:xfrm>
        </p:grpSpPr>
        <p:sp>
          <p:nvSpPr>
            <p:cNvPr id="20" name="Round Same Side Corner Rectangle 19"/>
            <p:cNvSpPr/>
            <p:nvPr/>
          </p:nvSpPr>
          <p:spPr>
            <a:xfrm rot="10800000">
              <a:off x="300911" y="1798309"/>
              <a:ext cx="7588252" cy="1897324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rgbClr val="FF535C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 Same Side Corner Rectangle 4"/>
            <p:cNvSpPr txBox="1"/>
            <p:nvPr/>
          </p:nvSpPr>
          <p:spPr>
            <a:xfrm>
              <a:off x="359260" y="1798309"/>
              <a:ext cx="7471554" cy="1838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 rtl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tial"/>
                </a:rPr>
                <a:t>Students enhance their core competence, sharpen their skills &amp; their personality traits</a:t>
              </a:r>
              <a:endParaRPr lang="en-GB" sz="1600" kern="1200" dirty="0">
                <a:latin typeface="Atial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4889787" y="1121152"/>
            <a:ext cx="1422898" cy="14319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99780" y="1121679"/>
            <a:ext cx="1422898" cy="1431904"/>
          </a:xfrm>
          <a:prstGeom prst="ellipse">
            <a:avLst/>
          </a:prstGeom>
          <a:solidFill>
            <a:srgbClr val="FF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93008" y="776625"/>
            <a:ext cx="4988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382F93"/>
                </a:solidFill>
                <a:latin typeface="Atial"/>
                <a:ea typeface="Segoe UI" pitchFamily="34" charset="0"/>
                <a:cs typeface="Segoe UI" pitchFamily="34" charset="0"/>
              </a:rPr>
              <a:t>1</a:t>
            </a:r>
            <a:endParaRPr lang="en-US" sz="4400" dirty="0">
              <a:solidFill>
                <a:srgbClr val="382F9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07692" y="776625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2C8952"/>
                </a:solidFill>
                <a:latin typeface="Atial"/>
                <a:ea typeface="Segoe UI" pitchFamily="34" charset="0"/>
                <a:cs typeface="Segoe UI" pitchFamily="34" charset="0"/>
              </a:rPr>
              <a:t>2</a:t>
            </a:r>
            <a:endParaRPr lang="en-US" sz="4400" dirty="0">
              <a:solidFill>
                <a:srgbClr val="2C895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3546" y="776625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535C"/>
                </a:solidFill>
                <a:latin typeface="Atial"/>
                <a:ea typeface="Segoe UI" pitchFamily="34" charset="0"/>
                <a:cs typeface="Segoe UI" pitchFamily="34" charset="0"/>
              </a:rPr>
              <a:t>3</a:t>
            </a:r>
            <a:endParaRPr lang="en-US" sz="4400" dirty="0">
              <a:solidFill>
                <a:srgbClr val="FF535C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361875" y="1400499"/>
            <a:ext cx="2371328" cy="1276083"/>
          </a:xfrm>
          <a:prstGeom prst="roundRect">
            <a:avLst>
              <a:gd name="adj" fmla="val 1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6857" t="6337" r="21905" b="-1551"/>
            </a:stretch>
          </a:blip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Rounded Rectangle 29"/>
          <p:cNvSpPr/>
          <p:nvPr/>
        </p:nvSpPr>
        <p:spPr>
          <a:xfrm>
            <a:off x="4378958" y="1461927"/>
            <a:ext cx="2371328" cy="1276083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8936" t="277" r="17550" b="277"/>
            </a:stretch>
          </a:blip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ounded Rectangle 30"/>
          <p:cNvSpPr/>
          <p:nvPr/>
        </p:nvSpPr>
        <p:spPr>
          <a:xfrm>
            <a:off x="6445490" y="1390041"/>
            <a:ext cx="2371328" cy="1276083"/>
          </a:xfrm>
          <a:prstGeom prst="roundRect">
            <a:avLst>
              <a:gd name="adj" fmla="val 1000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9827" t="-6070" r="19827" b="-6070"/>
            </a:stretch>
          </a:blip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9921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78" y="1089569"/>
            <a:ext cx="4254892" cy="889474"/>
          </a:xfrm>
        </p:spPr>
        <p:txBody>
          <a:bodyPr spcFirstLastPara="1" wrap="square" lIns="0" tIns="0" rIns="0" bIns="0" anchor="b" anchorCtr="0">
            <a:spAutoFit/>
          </a:bodyPr>
          <a:lstStyle/>
          <a:p>
            <a:pPr algn="l"/>
            <a:r>
              <a:rPr lang="en-US" sz="4400" b="1" dirty="0">
                <a:solidFill>
                  <a:srgbClr val="00B050"/>
                </a:solidFill>
                <a:latin typeface="Atial"/>
                <a:ea typeface="Segoe UI" pitchFamily="34" charset="0"/>
                <a:cs typeface="Segoe UI" pitchFamily="34" charset="0"/>
              </a:rPr>
              <a:t>NDLI </a:t>
            </a:r>
            <a:r>
              <a:rPr lang="en-US" sz="4400" b="1" dirty="0" smtClean="0">
                <a:solidFill>
                  <a:srgbClr val="00B050"/>
                </a:solidFill>
                <a:latin typeface="Atial"/>
                <a:ea typeface="Segoe UI" pitchFamily="34" charset="0"/>
                <a:cs typeface="Segoe UI" pitchFamily="34" charset="0"/>
              </a:rPr>
              <a:t>Club</a:t>
            </a:r>
            <a:r>
              <a:rPr lang="en-US" sz="2800" b="1" dirty="0" smtClean="0">
                <a:latin typeface="Atial"/>
                <a:ea typeface="Segoe UI" pitchFamily="34" charset="0"/>
                <a:cs typeface="Segoe UI" pitchFamily="34" charset="0"/>
              </a:rPr>
              <a:t/>
            </a:r>
            <a:br>
              <a:rPr lang="en-US" sz="2800" b="1" dirty="0" smtClean="0">
                <a:latin typeface="Atial"/>
                <a:ea typeface="Segoe UI" pitchFamily="34" charset="0"/>
                <a:cs typeface="Segoe UI" pitchFamily="34" charset="0"/>
              </a:rPr>
            </a:br>
            <a:r>
              <a:rPr lang="en-US" sz="2400" b="1" dirty="0" smtClean="0">
                <a:latin typeface="Atial"/>
                <a:ea typeface="Segoe UI" pitchFamily="34" charset="0"/>
                <a:cs typeface="Segoe UI" pitchFamily="34" charset="0"/>
              </a:rPr>
              <a:t>Benefit </a:t>
            </a:r>
            <a:r>
              <a:rPr lang="en-US" sz="2400" b="1" dirty="0">
                <a:latin typeface="Atial"/>
                <a:ea typeface="Segoe UI" pitchFamily="34" charset="0"/>
                <a:cs typeface="Segoe UI" pitchFamily="34" charset="0"/>
              </a:rPr>
              <a:t>to Institutes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85159" y="998290"/>
            <a:ext cx="6660859" cy="3615655"/>
            <a:chOff x="942975" y="1133475"/>
            <a:chExt cx="7572375" cy="3514725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2349937203"/>
                </p:ext>
              </p:extLst>
            </p:nvPr>
          </p:nvGraphicFramePr>
          <p:xfrm>
            <a:off x="942975" y="1133475"/>
            <a:ext cx="7572375" cy="35147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2300107" y="1261704"/>
              <a:ext cx="190727" cy="3204518"/>
              <a:chOff x="2300107" y="1261704"/>
              <a:chExt cx="190727" cy="3204518"/>
            </a:xfrm>
          </p:grpSpPr>
          <p:sp>
            <p:nvSpPr>
              <p:cNvPr id="3" name="L-Shape 2"/>
              <p:cNvSpPr/>
              <p:nvPr/>
            </p:nvSpPr>
            <p:spPr>
              <a:xfrm rot="18560018">
                <a:off x="2180493" y="1381321"/>
                <a:ext cx="429958" cy="190724"/>
              </a:xfrm>
              <a:prstGeom prst="corner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L-Shape 4"/>
              <p:cNvSpPr/>
              <p:nvPr/>
            </p:nvSpPr>
            <p:spPr>
              <a:xfrm rot="18560018">
                <a:off x="2180492" y="2300582"/>
                <a:ext cx="429958" cy="190724"/>
              </a:xfrm>
              <a:prstGeom prst="corner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-Shape 5"/>
              <p:cNvSpPr/>
              <p:nvPr/>
            </p:nvSpPr>
            <p:spPr>
              <a:xfrm rot="18560018">
                <a:off x="2180491" y="3228232"/>
                <a:ext cx="429958" cy="190724"/>
              </a:xfrm>
              <a:prstGeom prst="corner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L-Shape 6"/>
              <p:cNvSpPr/>
              <p:nvPr/>
            </p:nvSpPr>
            <p:spPr>
              <a:xfrm rot="18560018">
                <a:off x="2180490" y="4155881"/>
                <a:ext cx="429958" cy="190724"/>
              </a:xfrm>
              <a:prstGeom prst="corner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78" y="2092863"/>
            <a:ext cx="3146536" cy="23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2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25" y="779500"/>
            <a:ext cx="3397275" cy="40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4060451" y="779500"/>
            <a:ext cx="4630544" cy="386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dirty="0">
                <a:solidFill>
                  <a:schemeClr val="dk1"/>
                </a:solidFill>
              </a:rPr>
              <a:t>MoE issued letters to all CFTIs to form </a:t>
            </a:r>
            <a:r>
              <a:rPr lang="en" b="1" dirty="0">
                <a:solidFill>
                  <a:srgbClr val="00B050"/>
                </a:solidFill>
              </a:rPr>
              <a:t>NDLI Club &amp; IDRs</a:t>
            </a:r>
            <a:endParaRPr b="1" dirty="0">
              <a:solidFill>
                <a:srgbClr val="00B050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dirty="0">
                <a:solidFill>
                  <a:schemeClr val="dk1"/>
                </a:solidFill>
              </a:rPr>
              <a:t>AICTE &amp; CBSE issued letters to all affiliated Colleges and Schools to form </a:t>
            </a:r>
            <a:r>
              <a:rPr lang="en" b="1" dirty="0">
                <a:solidFill>
                  <a:srgbClr val="00B050"/>
                </a:solidFill>
              </a:rPr>
              <a:t>NDLI Club</a:t>
            </a:r>
            <a:endParaRPr b="1" dirty="0">
              <a:solidFill>
                <a:srgbClr val="00B050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dirty="0">
                <a:solidFill>
                  <a:schemeClr val="dk1"/>
                </a:solidFill>
              </a:rPr>
              <a:t>Total </a:t>
            </a:r>
            <a:r>
              <a:rPr lang="en" dirty="0" smtClean="0">
                <a:solidFill>
                  <a:schemeClr val="dk1"/>
                </a:solidFill>
              </a:rPr>
              <a:t>Clubs: </a:t>
            </a:r>
            <a:r>
              <a:rPr lang="en" b="1" dirty="0" smtClean="0">
                <a:solidFill>
                  <a:srgbClr val="00B050"/>
                </a:solidFill>
              </a:rPr>
              <a:t>4800+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(adding 1500 clubs per year)</a:t>
            </a:r>
            <a:endParaRPr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dirty="0">
                <a:solidFill>
                  <a:schemeClr val="dk1"/>
                </a:solidFill>
              </a:rPr>
              <a:t>Established </a:t>
            </a:r>
            <a:r>
              <a:rPr lang="en" b="1" dirty="0" smtClean="0">
                <a:solidFill>
                  <a:srgbClr val="00B050"/>
                </a:solidFill>
              </a:rPr>
              <a:t>153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clubs in remote areas like NE, Andaman &amp; Nicobar Island, </a:t>
            </a:r>
            <a:r>
              <a:rPr lang="en" dirty="0" smtClean="0">
                <a:solidFill>
                  <a:schemeClr val="dk1"/>
                </a:solidFill>
              </a:rPr>
              <a:t>and Ladakh </a:t>
            </a:r>
            <a:r>
              <a:rPr lang="en" dirty="0">
                <a:solidFill>
                  <a:schemeClr val="dk1"/>
                </a:solidFill>
              </a:rPr>
              <a:t>to support </a:t>
            </a:r>
            <a:r>
              <a:rPr lang="en" dirty="0" smtClean="0">
                <a:solidFill>
                  <a:schemeClr val="dk1"/>
                </a:solidFill>
              </a:rPr>
              <a:t>the dissemination </a:t>
            </a:r>
            <a:r>
              <a:rPr lang="en" dirty="0">
                <a:solidFill>
                  <a:schemeClr val="dk1"/>
                </a:solidFill>
              </a:rPr>
              <a:t>of Education.</a:t>
            </a:r>
            <a:endParaRPr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Char char="●"/>
            </a:pPr>
            <a:r>
              <a:rPr lang="en" b="1" dirty="0">
                <a:solidFill>
                  <a:srgbClr val="00B050"/>
                </a:solidFill>
              </a:rPr>
              <a:t>150+ </a:t>
            </a:r>
            <a:r>
              <a:rPr lang="en" dirty="0">
                <a:solidFill>
                  <a:schemeClr val="dk1"/>
                </a:solidFill>
              </a:rPr>
              <a:t>IDRs are integrated &amp; supported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1836750" y="119800"/>
            <a:ext cx="582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0B050"/>
                </a:solidFill>
              </a:rPr>
              <a:t>NDLI</a:t>
            </a:r>
            <a:r>
              <a:rPr lang="en" sz="2800" b="1" dirty="0"/>
              <a:t> - Clubs &amp; IDRs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9351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52"/>
          <p:cNvSpPr txBox="1">
            <a:spLocks noGrp="1"/>
          </p:cNvSpPr>
          <p:nvPr>
            <p:ph type="title"/>
          </p:nvPr>
        </p:nvSpPr>
        <p:spPr>
          <a:xfrm>
            <a:off x="2812062" y="182716"/>
            <a:ext cx="3449782" cy="45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Collaborations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  <a:latin typeface="At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308"/>
          <a:stretch/>
        </p:blipFill>
        <p:spPr>
          <a:xfrm>
            <a:off x="5112901" y="987543"/>
            <a:ext cx="3806148" cy="39578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r="50205"/>
          <a:stretch/>
        </p:blipFill>
        <p:spPr>
          <a:xfrm>
            <a:off x="211601" y="963399"/>
            <a:ext cx="3814019" cy="39578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786137" y="641755"/>
            <a:ext cx="1501632" cy="15016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32" y="620782"/>
            <a:ext cx="1501632" cy="15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52"/>
          <p:cNvSpPr txBox="1">
            <a:spLocks noGrp="1"/>
          </p:cNvSpPr>
          <p:nvPr>
            <p:ph type="title"/>
          </p:nvPr>
        </p:nvSpPr>
        <p:spPr>
          <a:xfrm>
            <a:off x="211542" y="914350"/>
            <a:ext cx="2118360" cy="895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lvl="0">
              <a:buClr>
                <a:srgbClr val="C00000"/>
              </a:buClr>
              <a:buSzPts val="4400"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Recent</a:t>
            </a:r>
            <a:b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</a:br>
            <a:r>
              <a:rPr lang="en-US" sz="2800" b="1" dirty="0" smtClean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Initiatives</a:t>
            </a:r>
            <a:endParaRPr sz="2800" dirty="0">
              <a:solidFill>
                <a:srgbClr val="00B050"/>
              </a:solidFill>
              <a:latin typeface="At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7095" y="2143018"/>
            <a:ext cx="530352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Disability Knowledge Portal called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DEEPAK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isability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ducation </a:t>
            </a:r>
            <a:r>
              <a:rPr kumimoji="0" lang="en-US" alt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alt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ngagement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ortal for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ccess to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nowledge) </a:t>
            </a:r>
            <a:r>
              <a:rPr kumimoji="0" lang="en-US" alt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 smtClean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http</a:t>
            </a:r>
            <a:r>
              <a:rPr lang="en-US" altLang="en-US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://disability.ndl.gov.in</a:t>
            </a:r>
            <a:r>
              <a:rPr lang="en-US" altLang="en-US" dirty="0" smtClean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/</a:t>
            </a:r>
            <a:r>
              <a:rPr kumimoji="0" lang="en-US" alt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en-US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omprehensive platform for all information and </a:t>
            </a:r>
            <a:r>
              <a:rPr lang="en-US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resources</a:t>
            </a:r>
            <a:br>
              <a:rPr lang="en-US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    regarding </a:t>
            </a:r>
            <a:r>
              <a:rPr lang="en-US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disabilities </a:t>
            </a:r>
            <a:r>
              <a:rPr lang="en-US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India </a:t>
            </a:r>
            <a:r>
              <a:rPr lang="en-US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 around the </a:t>
            </a:r>
            <a:r>
              <a:rPr lang="en-US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world</a:t>
            </a:r>
            <a:endParaRPr lang="en-US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67097" y="1282285"/>
            <a:ext cx="530351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Collaboration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with Educational </a:t>
            </a:r>
            <a:r>
              <a:rPr lang="en-IN" dirty="0"/>
              <a:t>Entrepreneurs to integrate contents &amp; services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IN" dirty="0" smtClean="0"/>
              <a:t>    - </a:t>
            </a:r>
            <a:r>
              <a:rPr lang="en-IN" dirty="0"/>
              <a:t>Concept Note shared with </a:t>
            </a:r>
            <a:r>
              <a:rPr lang="en-IN" b="1" dirty="0" err="1">
                <a:solidFill>
                  <a:srgbClr val="00B050"/>
                </a:solidFill>
              </a:rPr>
              <a:t>MoE</a:t>
            </a:r>
            <a:r>
              <a:rPr lang="en-US" dirty="0"/>
              <a:t> </a:t>
            </a:r>
            <a:r>
              <a:rPr kumimoji="0" lang="en-IN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 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67095" y="852440"/>
            <a:ext cx="5303521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Integrating NDLI e-contents with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SWAYAM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MOOCs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C73A1-B532-32ED-229A-699251FB5DCC}"/>
              </a:ext>
            </a:extLst>
          </p:cNvPr>
          <p:cNvSpPr txBox="1"/>
          <p:nvPr/>
        </p:nvSpPr>
        <p:spPr>
          <a:xfrm>
            <a:off x="3467097" y="3444694"/>
            <a:ext cx="530351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sym typeface="Arial"/>
                <a:hlinkClick r:id="rId4" action="ppaction://hlinkfile"/>
              </a:rPr>
              <a:t>Copyright Guide for Indian Libraries</a:t>
            </a:r>
            <a:endParaRPr lang="en-IN" b="1" u="sng" dirty="0">
              <a:solidFill>
                <a:srgbClr val="00B050"/>
              </a:solidFill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IN" dirty="0" smtClean="0"/>
              <a:t>    - </a:t>
            </a:r>
            <a:r>
              <a:rPr lang="en-IN" dirty="0"/>
              <a:t>English version launched a few months ago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IN" dirty="0"/>
              <a:t>    </a:t>
            </a:r>
            <a:r>
              <a:rPr lang="en-IN" dirty="0" smtClean="0"/>
              <a:t>- </a:t>
            </a:r>
            <a:r>
              <a:rPr lang="en-IN" dirty="0"/>
              <a:t>Translated versions in Hindi, Marathi, Gujarati, Tamil</a:t>
            </a:r>
            <a:r>
              <a:rPr lang="en-IN" dirty="0" smtClean="0"/>
              <a:t>,</a:t>
            </a:r>
            <a:br>
              <a:rPr lang="en-IN" dirty="0" smtClean="0"/>
            </a:br>
            <a:r>
              <a:rPr lang="en-IN" dirty="0" smtClean="0"/>
              <a:t>      </a:t>
            </a:r>
            <a:r>
              <a:rPr lang="en-IN" dirty="0"/>
              <a:t>Malayalam, Bengali </a:t>
            </a:r>
            <a:r>
              <a:rPr lang="en-IN" dirty="0" smtClean="0"/>
              <a:t>&amp; Assamese </a:t>
            </a:r>
            <a:r>
              <a:rPr lang="en-IN" dirty="0"/>
              <a:t>almost ready </a:t>
            </a:r>
            <a:r>
              <a:rPr lang="en-IN" dirty="0" smtClean="0"/>
              <a:t>to Launch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993855"/>
            <a:ext cx="3228619" cy="22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82EB-267E-44BB-8431-46720ED3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7" y="191441"/>
            <a:ext cx="8520600" cy="5727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</a:rPr>
              <a:t>Free/Open-Source Tools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3E51041-AA4E-468C-A6BE-E548990A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32" y="2162664"/>
            <a:ext cx="1213107" cy="876551"/>
          </a:xfrm>
          <a:prstGeom prst="rect">
            <a:avLst/>
          </a:prstGeom>
        </p:spPr>
      </p:pic>
      <p:pic>
        <p:nvPicPr>
          <p:cNvPr id="7" name="Picture 6" descr="Logo, icon, company name&#10;&#10;Description automatically generated">
            <a:extLst>
              <a:ext uri="{FF2B5EF4-FFF2-40B4-BE49-F238E27FC236}">
                <a16:creationId xmlns:a16="http://schemas.microsoft.com/office/drawing/2014/main" id="{999F9EAD-7D56-40E8-8427-A0E54EFDC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71" y="1008815"/>
            <a:ext cx="1744980" cy="87947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A8F9A7B-F954-481C-98EB-BF03E7CA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8702" y="1277958"/>
            <a:ext cx="1926289" cy="40606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13DE70F-E0D7-486B-935C-91CD7AC82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15" y="1187505"/>
            <a:ext cx="2007870" cy="61842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5EE419C-48C6-4831-BDA3-F63B63594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79" y="1171777"/>
            <a:ext cx="1546860" cy="773430"/>
          </a:xfrm>
          <a:prstGeom prst="rect">
            <a:avLst/>
          </a:prstGeom>
        </p:spPr>
      </p:pic>
      <p:pic>
        <p:nvPicPr>
          <p:cNvPr id="15" name="Picture 14" descr="A picture containing text, candelabrum&#10;&#10;Description automatically generated">
            <a:extLst>
              <a:ext uri="{FF2B5EF4-FFF2-40B4-BE49-F238E27FC236}">
                <a16:creationId xmlns:a16="http://schemas.microsoft.com/office/drawing/2014/main" id="{9CC4CC42-D6C5-4AB5-8DD0-EEEC195C1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360" y="2141219"/>
            <a:ext cx="879470" cy="87947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2942C4C-897E-4554-B4A8-7174ACF86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1746" y="2195319"/>
            <a:ext cx="1600200" cy="7124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B5D2CF-2FC2-4822-B365-075F8257CB11}"/>
              </a:ext>
            </a:extLst>
          </p:cNvPr>
          <p:cNvSpPr txBox="1"/>
          <p:nvPr/>
        </p:nvSpPr>
        <p:spPr>
          <a:xfrm>
            <a:off x="7079085" y="231934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GROBID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237E520-8908-472B-9856-E830CAECCB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191" y="3258274"/>
            <a:ext cx="1420519" cy="629087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E2B46398-170B-4C8A-AE78-9B8073B7DC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9798" y="3319930"/>
            <a:ext cx="1585292" cy="529463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81CDA7A-AC2D-4359-B48D-ADFD7A4B22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040" y="3265929"/>
            <a:ext cx="1653540" cy="730203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FB826EFC-A574-4470-A21E-ECB988B0A9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8579" y="3281814"/>
            <a:ext cx="1653541" cy="486336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medium confidence">
            <a:extLst>
              <a:ext uri="{FF2B5EF4-FFF2-40B4-BE49-F238E27FC236}">
                <a16:creationId xmlns:a16="http://schemas.microsoft.com/office/drawing/2014/main" id="{A6B18F73-7788-4BA9-9F6C-62C1DEFFEB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7539" y="4048371"/>
            <a:ext cx="1585291" cy="634116"/>
          </a:xfrm>
          <a:prstGeom prst="rect">
            <a:avLst/>
          </a:prstGeom>
        </p:spPr>
      </p:pic>
      <p:pic>
        <p:nvPicPr>
          <p:cNvPr id="32" name="Picture 3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D457B8-AA07-4345-98E9-6472D04D54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5881" y="4055991"/>
            <a:ext cx="1585291" cy="630153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CDBCAE81-FC78-472A-8579-559D7B880E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8360" y="4182442"/>
            <a:ext cx="1661160" cy="3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246"/>
          <p:cNvSpPr/>
          <p:nvPr/>
        </p:nvSpPr>
        <p:spPr>
          <a:xfrm>
            <a:off x="254000" y="2860675"/>
            <a:ext cx="40671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46"/>
          <p:cNvSpPr/>
          <p:nvPr/>
        </p:nvSpPr>
        <p:spPr>
          <a:xfrm>
            <a:off x="314150" y="734674"/>
            <a:ext cx="8542423" cy="291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Intergovernmental Bodies, Foundations, Archives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3" name="Google Shape;1953;p246" descr="D:\NDLI - LOCKDOWN PHASE\Royal University of Bhutan\CEMC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289" y="1188111"/>
            <a:ext cx="381000" cy="59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4227" y="1279567"/>
            <a:ext cx="1241100" cy="3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563" y="1172711"/>
            <a:ext cx="1463991" cy="60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8625" y="1204156"/>
            <a:ext cx="1398498" cy="514042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246"/>
          <p:cNvSpPr/>
          <p:nvPr/>
        </p:nvSpPr>
        <p:spPr>
          <a:xfrm>
            <a:off x="304800" y="1809751"/>
            <a:ext cx="8543925" cy="3148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Universities, National Libraries, UGCs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8" name="Google Shape;1958;p2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934" y="4388148"/>
            <a:ext cx="1445268" cy="4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246" descr="D:\NDLI - LOCKDOWN PHASE\MEETINGS WITH PARTNERS\2. National Library of Maldives\LOU\NLM 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3914" y="2456159"/>
            <a:ext cx="528086" cy="504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246"/>
          <p:cNvSpPr txBox="1"/>
          <p:nvPr/>
        </p:nvSpPr>
        <p:spPr>
          <a:xfrm>
            <a:off x="4524552" y="2513683"/>
            <a:ext cx="11142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National Library of Maldives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1" name="Google Shape;1961;p246" descr="D:\NDLI - LOCKDOWN PHASE\MEETINGS WITH PARTNERS\3. Royal University of Bhutan\MOU\RUB logo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9064" y="2495475"/>
            <a:ext cx="534827" cy="51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2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57800" y="4309257"/>
            <a:ext cx="1956640" cy="47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2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91886" y="3196224"/>
            <a:ext cx="739679" cy="73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24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15666" y="3209120"/>
            <a:ext cx="565512" cy="71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24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6522" y="3481520"/>
            <a:ext cx="1591238" cy="38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24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40906" y="3207933"/>
            <a:ext cx="961555" cy="63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Google Shape;1967;p24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57600" y="4361464"/>
            <a:ext cx="1454905" cy="34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Google Shape;1968;p24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39000" y="4100074"/>
            <a:ext cx="852241" cy="79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Google Shape;1969;p246" descr="D:\NDLI - LOCKDOWN PHASE\UGC Bangladesh\Meeting on 13 July 2021\South_Eastern_University_of_Sri_Lanka_logo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53400" y="4200415"/>
            <a:ext cx="578989" cy="60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Google Shape;1970;p24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057400" y="4248150"/>
            <a:ext cx="1467814" cy="52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2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208077" y="1166346"/>
            <a:ext cx="783819" cy="5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24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154558" y="1150177"/>
            <a:ext cx="1445147" cy="554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3" name="Google Shape;1973;p246"/>
          <p:cNvCxnSpPr/>
          <p:nvPr/>
        </p:nvCxnSpPr>
        <p:spPr>
          <a:xfrm>
            <a:off x="1371600" y="2114550"/>
            <a:ext cx="0" cy="99887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4" name="Google Shape;1974;p246"/>
          <p:cNvSpPr txBox="1"/>
          <p:nvPr/>
        </p:nvSpPr>
        <p:spPr>
          <a:xfrm>
            <a:off x="308150" y="3113427"/>
            <a:ext cx="1445567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Bangladesh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5" name="Google Shape;1975;p24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335291" y="2270780"/>
            <a:ext cx="445244" cy="499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6" name="Google Shape;1976;p246"/>
          <p:cNvCxnSpPr/>
          <p:nvPr/>
        </p:nvCxnSpPr>
        <p:spPr>
          <a:xfrm>
            <a:off x="303128" y="2038350"/>
            <a:ext cx="8022" cy="299404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7" name="Google Shape;1977;p246"/>
          <p:cNvSpPr txBox="1"/>
          <p:nvPr/>
        </p:nvSpPr>
        <p:spPr>
          <a:xfrm>
            <a:off x="1377952" y="2121854"/>
            <a:ext cx="1590674" cy="2462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Nepal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8" name="Google Shape;1978;p24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639537" y="2388867"/>
            <a:ext cx="1751863" cy="56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9" name="Google Shape;1979;p24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65211" y="2495550"/>
            <a:ext cx="1735189" cy="391261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246"/>
          <p:cNvSpPr txBox="1"/>
          <p:nvPr/>
        </p:nvSpPr>
        <p:spPr>
          <a:xfrm>
            <a:off x="3968750" y="2121854"/>
            <a:ext cx="1590676" cy="24622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Maldives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246"/>
          <p:cNvSpPr txBox="1"/>
          <p:nvPr/>
        </p:nvSpPr>
        <p:spPr>
          <a:xfrm>
            <a:off x="307978" y="2123364"/>
            <a:ext cx="914399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Bhutan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2" name="Google Shape;1982;p246"/>
          <p:cNvCxnSpPr/>
          <p:nvPr/>
        </p:nvCxnSpPr>
        <p:spPr>
          <a:xfrm flipH="1">
            <a:off x="3956051" y="2123307"/>
            <a:ext cx="6349" cy="97114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83" name="Google Shape;1983;p24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459294" y="2429685"/>
            <a:ext cx="1151306" cy="439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4" name="Google Shape;1984;p246"/>
          <p:cNvCxnSpPr/>
          <p:nvPr/>
        </p:nvCxnSpPr>
        <p:spPr>
          <a:xfrm rot="10800000" flipH="1">
            <a:off x="1751180" y="3092961"/>
            <a:ext cx="7084670" cy="2508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85" name="Google Shape;1985;p246" descr="C:\Users\Owner\Desktop\UGC Bangladesh\UGC 2.png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075141" y="3162169"/>
            <a:ext cx="893484" cy="75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246" descr="C:\Users\Owner\Downloads\Leading University.jpg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758948" y="3161206"/>
            <a:ext cx="813778" cy="72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Google Shape;1987;p246" descr="C:\Users\Owner\Downloads\USTC.jp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965079" y="3173994"/>
            <a:ext cx="634626" cy="7568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246"/>
          <p:cNvSpPr txBox="1"/>
          <p:nvPr/>
        </p:nvSpPr>
        <p:spPr>
          <a:xfrm>
            <a:off x="314150" y="4018804"/>
            <a:ext cx="1445567" cy="2462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Sri Lanka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9" name="Google Shape;1989;p246"/>
          <p:cNvCxnSpPr/>
          <p:nvPr/>
        </p:nvCxnSpPr>
        <p:spPr>
          <a:xfrm rot="10800000" flipH="1">
            <a:off x="1756715" y="3992469"/>
            <a:ext cx="7079485" cy="3070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0" name="Google Shape;1990;p246"/>
          <p:cNvCxnSpPr/>
          <p:nvPr/>
        </p:nvCxnSpPr>
        <p:spPr>
          <a:xfrm>
            <a:off x="8839200" y="2114550"/>
            <a:ext cx="0" cy="2917842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1" name="Google Shape;1991;p246"/>
          <p:cNvCxnSpPr/>
          <p:nvPr/>
        </p:nvCxnSpPr>
        <p:spPr>
          <a:xfrm rot="10800000" flipH="1">
            <a:off x="304800" y="5032392"/>
            <a:ext cx="8534400" cy="2843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2" name="Google Shape;1992;p246"/>
          <p:cNvCxnSpPr/>
          <p:nvPr/>
        </p:nvCxnSpPr>
        <p:spPr>
          <a:xfrm flipH="1">
            <a:off x="304801" y="819151"/>
            <a:ext cx="177" cy="1303676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3" name="Google Shape;1993;p246"/>
          <p:cNvCxnSpPr/>
          <p:nvPr/>
        </p:nvCxnSpPr>
        <p:spPr>
          <a:xfrm>
            <a:off x="8839200" y="880634"/>
            <a:ext cx="0" cy="1157716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4" name="Google Shape;1994;p246"/>
          <p:cNvSpPr txBox="1"/>
          <p:nvPr/>
        </p:nvSpPr>
        <p:spPr>
          <a:xfrm>
            <a:off x="3274647" y="2781829"/>
            <a:ext cx="544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Tribhuvan</a:t>
            </a:r>
            <a:endParaRPr kumimoji="0" sz="6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kumimoji="0" sz="600" b="1" i="0" u="none" strike="noStrike" kern="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246"/>
          <p:cNvSpPr txBox="1"/>
          <p:nvPr/>
        </p:nvSpPr>
        <p:spPr>
          <a:xfrm>
            <a:off x="1222377" y="221100"/>
            <a:ext cx="7160822" cy="45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50" rIns="91375" bIns="456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Open Sans"/>
              </a:rPr>
              <a:t>International Partnership &amp; Dialogue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t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62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52"/>
          <p:cNvSpPr txBox="1">
            <a:spLocks noGrp="1"/>
          </p:cNvSpPr>
          <p:nvPr>
            <p:ph type="title"/>
          </p:nvPr>
        </p:nvSpPr>
        <p:spPr>
          <a:xfrm>
            <a:off x="465589" y="55026"/>
            <a:ext cx="8229600" cy="45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Outreach and </a:t>
            </a:r>
            <a:r>
              <a:rPr lang="en-US" sz="2800" b="1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Promotion</a:t>
            </a:r>
            <a:endParaRPr sz="2800" dirty="0">
              <a:solidFill>
                <a:srgbClr val="00B050"/>
              </a:solidFill>
              <a:latin typeface="Atial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99169" y="4175628"/>
            <a:ext cx="8945661" cy="949879"/>
            <a:chOff x="99169" y="4114480"/>
            <a:chExt cx="8945661" cy="949879"/>
          </a:xfrm>
        </p:grpSpPr>
        <p:grpSp>
          <p:nvGrpSpPr>
            <p:cNvPr id="71" name="Group 70"/>
            <p:cNvGrpSpPr/>
            <p:nvPr/>
          </p:nvGrpSpPr>
          <p:grpSpPr>
            <a:xfrm>
              <a:off x="99169" y="4114480"/>
              <a:ext cx="8945661" cy="830997"/>
              <a:chOff x="91501" y="3945589"/>
              <a:chExt cx="8945661" cy="830997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91501" y="3945589"/>
                <a:ext cx="1800000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Int’l Symposium</a:t>
                </a: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KEDL 2017: UNESCO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KEDL 2019: IIT Delhi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ICDL 2016, 2019: TERI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006503" y="3945589"/>
                <a:ext cx="1800000" cy="6924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Pan-India IDR WS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31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in </a:t>
                </a:r>
                <a:r>
                  <a:rPr kumimoji="0" lang="en-US" sz="900" b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25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states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1980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Lib. Sc. / IT  trained 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921505" y="3945589"/>
                <a:ext cx="1800000" cy="6924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Pan-India User WS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900" b="1" i="1" dirty="0">
                    <a:solidFill>
                      <a:srgbClr val="EEECE1">
                        <a:lumMod val="25000"/>
                      </a:srgbClr>
                    </a:solidFill>
                  </a:rPr>
                  <a:t>4</a:t>
                </a:r>
                <a:r>
                  <a:rPr kumimoji="0" lang="en-US" sz="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50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Workshops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Physical as well as online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836507" y="3945589"/>
                <a:ext cx="3200655" cy="80791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Special Meets and Participations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NDLI Partners Meet 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National Copyright &amp; </a:t>
                </a:r>
                <a:r>
                  <a:rPr kumimoji="0" lang="en-US" sz="9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Rights Statements </a:t>
                </a: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Workshop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9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2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Presented in 100+ Nat’l &amp; Int’l Events/Forums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2188457" y="4787360"/>
              <a:ext cx="31278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Workshops, Events and Forums</a:t>
              </a:r>
              <a:endPara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34239" y="1058727"/>
            <a:ext cx="3599302" cy="3055355"/>
            <a:chOff x="2780444" y="578293"/>
            <a:chExt cx="3599302" cy="3055355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461" y="2263407"/>
              <a:ext cx="2437007" cy="1370241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3450474" y="2317401"/>
              <a:ext cx="24396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Medical Data Bank Workshop @ TMC</a:t>
              </a:r>
              <a:endParaRPr kumimoji="0" lang="en-IN" sz="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780444" y="578293"/>
              <a:ext cx="3599302" cy="16312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rPr>
                <a:t>NDLI Regional Centers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North East: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sym typeface="Arial"/>
                </a:rPr>
                <a:t>IIT Guwahati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South: Anna Centenary Library, </a:t>
              </a:r>
              <a:r>
                <a:rPr lang="en-US" sz="1000" dirty="0"/>
                <a:t>Chennai,</a:t>
              </a:r>
            </a:p>
            <a:p>
              <a:pPr lvl="1">
                <a:defRPr/>
              </a:pPr>
              <a:r>
                <a:rPr lang="en-US" sz="1000" dirty="0"/>
                <a:t>     Dept of School Education, Govt. of TN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rPr>
                <a:t>NDLI Collateral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  <a:defRPr/>
              </a:pPr>
              <a:r>
                <a:rPr lang="en-US" sz="1000" dirty="0"/>
                <a:t>Newsletter, Calendar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, Brochure, Badge, …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rPr>
                <a:t>NDLI Project Website (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  <a:hlinkClick r:id="rId4"/>
                </a:rPr>
                <a:t>https://ndlproject.iitkgp.ac.in/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sym typeface="Arial"/>
                </a:rPr>
                <a:t>)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rPr>
                <a:t>NDLI project information dissemination 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975818" y="685094"/>
            <a:ext cx="4975234" cy="3373884"/>
            <a:chOff x="3975818" y="685094"/>
            <a:chExt cx="4975234" cy="3373884"/>
          </a:xfrm>
        </p:grpSpPr>
        <p:grpSp>
          <p:nvGrpSpPr>
            <p:cNvPr id="63" name="Group 62"/>
            <p:cNvGrpSpPr/>
            <p:nvPr/>
          </p:nvGrpSpPr>
          <p:grpSpPr>
            <a:xfrm>
              <a:off x="3975818" y="685094"/>
              <a:ext cx="4975234" cy="3201374"/>
              <a:chOff x="3925018" y="786694"/>
              <a:chExt cx="4975234" cy="320137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051195" y="846114"/>
                <a:ext cx="1083742" cy="1493268"/>
                <a:chOff x="3287052" y="910179"/>
                <a:chExt cx="1083742" cy="149326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3287052" y="910179"/>
                  <a:ext cx="1083742" cy="1260000"/>
                  <a:chOff x="4414651" y="809851"/>
                  <a:chExt cx="1083742" cy="1260000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6841" y="809851"/>
                    <a:ext cx="891552" cy="1260000"/>
                  </a:xfrm>
                  <a:prstGeom prst="rect">
                    <a:avLst/>
                  </a:prstGeom>
                </p:spPr>
              </p:pic>
              <p:sp>
                <p:nvSpPr>
                  <p:cNvPr id="26" name="TextBox 25"/>
                  <p:cNvSpPr txBox="1"/>
                  <p:nvPr/>
                </p:nvSpPr>
                <p:spPr>
                  <a:xfrm rot="16200000">
                    <a:off x="3915155" y="1324435"/>
                    <a:ext cx="1229824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Browse the Library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558532" y="2170179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Oct, 2017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5134937" y="810503"/>
                <a:ext cx="1211096" cy="1544779"/>
                <a:chOff x="4557540" y="884587"/>
                <a:chExt cx="1211096" cy="1544779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4557540" y="884587"/>
                  <a:ext cx="1211096" cy="1351652"/>
                  <a:chOff x="5394549" y="764025"/>
                  <a:chExt cx="1211096" cy="1351652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4093" y="809851"/>
                    <a:ext cx="891552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 rot="16200000">
                    <a:off x="4903389" y="1255185"/>
                    <a:ext cx="13516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Knowledge Economy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 in Global Village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962647" y="2196098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Jan, 2018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6448798" y="846114"/>
                <a:ext cx="1217857" cy="1501417"/>
                <a:chOff x="6072273" y="821162"/>
                <a:chExt cx="1217857" cy="1501417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6072273" y="821162"/>
                  <a:ext cx="1217857" cy="1260000"/>
                  <a:chOff x="6421533" y="809851"/>
                  <a:chExt cx="1217857" cy="1260000"/>
                </a:xfrm>
              </p:grpSpPr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44607" y="809851"/>
                    <a:ext cx="894783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Box 35"/>
                  <p:cNvSpPr txBox="1"/>
                  <p:nvPr/>
                </p:nvSpPr>
                <p:spPr>
                  <a:xfrm rot="16200000">
                    <a:off x="5994493" y="1255185"/>
                    <a:ext cx="12234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Copyright Issues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in Digital Libraries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6481449" y="2089311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Apr, 2018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7769420" y="786694"/>
                <a:ext cx="1130832" cy="1574402"/>
                <a:chOff x="7769420" y="729757"/>
                <a:chExt cx="1130832" cy="157440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7769420" y="729757"/>
                  <a:ext cx="1130832" cy="1460656"/>
                  <a:chOff x="7555968" y="729756"/>
                  <a:chExt cx="1130832" cy="1460656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96420" y="809851"/>
                    <a:ext cx="890380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Box 34"/>
                  <p:cNvSpPr txBox="1"/>
                  <p:nvPr/>
                </p:nvSpPr>
                <p:spPr>
                  <a:xfrm rot="16200000">
                    <a:off x="6941056" y="1344668"/>
                    <a:ext cx="146065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Official Launch of NDLI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8089698" y="2070891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Jul, 2018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3925018" y="2511446"/>
                <a:ext cx="1214168" cy="1476622"/>
                <a:chOff x="3041161" y="3147236"/>
                <a:chExt cx="1214168" cy="1476622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041161" y="3147236"/>
                  <a:ext cx="1214168" cy="1274708"/>
                  <a:chOff x="4283053" y="2276179"/>
                  <a:chExt cx="1214168" cy="1274708"/>
                </a:xfrm>
              </p:grpSpPr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6841" y="2277030"/>
                    <a:ext cx="890380" cy="1260000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/>
                  <p:cNvSpPr txBox="1"/>
                  <p:nvPr/>
                </p:nvSpPr>
                <p:spPr>
                  <a:xfrm rot="16200000">
                    <a:off x="3830365" y="2728867"/>
                    <a:ext cx="127470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Digital Libraries for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Digital Societies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3443653" y="4390590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Oct, 2018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5139770" y="2431425"/>
                <a:ext cx="1212134" cy="1546961"/>
                <a:chOff x="4387334" y="3157537"/>
                <a:chExt cx="1212134" cy="1546961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4387334" y="3157537"/>
                  <a:ext cx="1212134" cy="1351652"/>
                  <a:chOff x="5393511" y="2219274"/>
                  <a:chExt cx="1212134" cy="1351652"/>
                </a:xfrm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5186" y="2283533"/>
                    <a:ext cx="890459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9" name="TextBox 38"/>
                  <p:cNvSpPr txBox="1"/>
                  <p:nvPr/>
                </p:nvSpPr>
                <p:spPr>
                  <a:xfrm rot="16200000">
                    <a:off x="4902351" y="2710434"/>
                    <a:ext cx="13516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Revisiting Pedagogy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in Digital India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3" name="TextBox 52"/>
                <p:cNvSpPr txBox="1"/>
                <p:nvPr/>
              </p:nvSpPr>
              <p:spPr>
                <a:xfrm>
                  <a:off x="4811581" y="4471230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Jun, 2019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438763" y="2495684"/>
                <a:ext cx="1221491" cy="1481017"/>
                <a:chOff x="6026921" y="3057561"/>
                <a:chExt cx="1221491" cy="1481017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6026921" y="3057561"/>
                  <a:ext cx="1221491" cy="1260000"/>
                  <a:chOff x="6417899" y="2277030"/>
                  <a:chExt cx="1221491" cy="1260000"/>
                </a:xfrm>
              </p:grpSpPr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48931" y="2277030"/>
                    <a:ext cx="890459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 rot="16200000">
                    <a:off x="5984447" y="2733362"/>
                    <a:ext cx="123623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CHAVI Project and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Rightsstatements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" name="TextBox 53"/>
                <p:cNvSpPr txBox="1"/>
                <p:nvPr/>
              </p:nvSpPr>
              <p:spPr>
                <a:xfrm>
                  <a:off x="6436696" y="4305310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Dec, 2019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7688956" y="2495684"/>
                <a:ext cx="1211296" cy="1475771"/>
                <a:chOff x="7769420" y="3148087"/>
                <a:chExt cx="1211296" cy="1475771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7769420" y="3148087"/>
                  <a:ext cx="1211296" cy="1260000"/>
                  <a:chOff x="7476142" y="2277030"/>
                  <a:chExt cx="1211296" cy="1260000"/>
                </a:xfrm>
              </p:grpSpPr>
              <p:pic>
                <p:nvPicPr>
                  <p:cNvPr id="25" name="Picture 24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96420" y="2277030"/>
                    <a:ext cx="891018" cy="1260000"/>
                  </a:xfrm>
                  <a:prstGeom prst="rect">
                    <a:avLst/>
                  </a:prstGeom>
                </p:spPr>
              </p:pic>
              <p:sp>
                <p:nvSpPr>
                  <p:cNvPr id="37" name="TextBox 36"/>
                  <p:cNvSpPr txBox="1"/>
                  <p:nvPr/>
                </p:nvSpPr>
                <p:spPr>
                  <a:xfrm rot="16200000">
                    <a:off x="7202990" y="2734204"/>
                    <a:ext cx="91563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Rising to the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rPr>
                      <a:t>COVID Crisis</a:t>
                    </a:r>
                    <a:endParaRPr kumimoji="0" lang="en-I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8176557" y="4390590"/>
                  <a:ext cx="732972" cy="2332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Jul, 2020</a:t>
                  </a:r>
                  <a:endParaRPr kumimoji="0" lang="en-IN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0" name="TextBox 89"/>
            <p:cNvSpPr txBox="1"/>
            <p:nvPr/>
          </p:nvSpPr>
          <p:spPr>
            <a:xfrm>
              <a:off x="5026074" y="3781979"/>
              <a:ext cx="31278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Newsletters</a:t>
              </a:r>
              <a:endPara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-29040" y="651243"/>
            <a:ext cx="3158170" cy="388602"/>
            <a:chOff x="-1331459" y="585743"/>
            <a:chExt cx="4051929" cy="460756"/>
          </a:xfrm>
        </p:grpSpPr>
        <p:grpSp>
          <p:nvGrpSpPr>
            <p:cNvPr id="64" name="Group 63"/>
            <p:cNvGrpSpPr/>
            <p:nvPr/>
          </p:nvGrpSpPr>
          <p:grpSpPr>
            <a:xfrm>
              <a:off x="11054" y="585743"/>
              <a:ext cx="2709416" cy="460756"/>
              <a:chOff x="3926274" y="4026423"/>
              <a:chExt cx="2709416" cy="460756"/>
            </a:xfrm>
          </p:grpSpPr>
          <p:pic>
            <p:nvPicPr>
              <p:cNvPr id="66" name="Google Shape;1606;p208"/>
              <p:cNvPicPr preferRelativeResize="0"/>
              <p:nvPr/>
            </p:nvPicPr>
            <p:blipFill rotWithShape="1">
              <a:blip r:embed="rId13">
                <a:alphaModFix/>
              </a:blip>
              <a:srcRect l="51277" t="6214" r="26513" b="51556"/>
              <a:stretch/>
            </p:blipFill>
            <p:spPr>
              <a:xfrm>
                <a:off x="3926274" y="4046650"/>
                <a:ext cx="432449" cy="420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1607;p208"/>
              <p:cNvPicPr preferRelativeResize="0"/>
              <p:nvPr/>
            </p:nvPicPr>
            <p:blipFill rotWithShape="1">
              <a:blip r:embed="rId13">
                <a:alphaModFix/>
              </a:blip>
              <a:srcRect l="27426" t="5946" r="50364" b="50296"/>
              <a:stretch/>
            </p:blipFill>
            <p:spPr>
              <a:xfrm>
                <a:off x="4998112" y="4037728"/>
                <a:ext cx="464773" cy="4381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1608;p208"/>
              <p:cNvPicPr preferRelativeResize="0"/>
              <p:nvPr/>
            </p:nvPicPr>
            <p:blipFill rotWithShape="1">
              <a:blip r:embed="rId13">
                <a:alphaModFix/>
              </a:blip>
              <a:srcRect l="4732" t="6890" r="73057" b="50882"/>
              <a:stretch/>
            </p:blipFill>
            <p:spPr>
              <a:xfrm>
                <a:off x="6151614" y="4026423"/>
                <a:ext cx="484076" cy="4607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Google Shape;1609;p208"/>
              <p:cNvPicPr preferRelativeResize="0"/>
              <p:nvPr/>
            </p:nvPicPr>
            <p:blipFill rotWithShape="1">
              <a:blip r:embed="rId13">
                <a:alphaModFix/>
              </a:blip>
              <a:srcRect l="73971" t="6190" r="3817" b="51582"/>
              <a:stretch/>
            </p:blipFill>
            <p:spPr>
              <a:xfrm>
                <a:off x="5588467" y="4057254"/>
                <a:ext cx="437564" cy="3990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1610;p208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4484304" y="4056041"/>
                <a:ext cx="388225" cy="4015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2" name="TextBox 91"/>
            <p:cNvSpPr txBox="1"/>
            <p:nvPr/>
          </p:nvSpPr>
          <p:spPr>
            <a:xfrm>
              <a:off x="-1331459" y="663341"/>
              <a:ext cx="1450849" cy="31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Social Media</a:t>
              </a:r>
              <a:endPara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37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26;p252"/>
          <p:cNvSpPr txBox="1">
            <a:spLocks/>
          </p:cNvSpPr>
          <p:nvPr/>
        </p:nvSpPr>
        <p:spPr>
          <a:xfrm>
            <a:off x="1154520" y="60746"/>
            <a:ext cx="7160822" cy="459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2" tIns="45656" rIns="91362" bIns="456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Open Sans"/>
              </a:rPr>
              <a:t>Glimpses of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Open Sans"/>
              </a:rPr>
              <a:t>Endorsements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t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9354" y="3557336"/>
            <a:ext cx="2753458" cy="834272"/>
            <a:chOff x="95195" y="2426035"/>
            <a:chExt cx="2753458" cy="8342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5" y="2426035"/>
              <a:ext cx="1377345" cy="834272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sp>
          <p:nvSpPr>
            <p:cNvPr id="22" name="Google Shape;537;p69"/>
            <p:cNvSpPr txBox="1"/>
            <p:nvPr/>
          </p:nvSpPr>
          <p:spPr>
            <a:xfrm>
              <a:off x="1389412" y="2426035"/>
              <a:ext cx="1459241" cy="83426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</a:ln>
          </p:spPr>
          <p:txBody>
            <a:bodyPr spcFirstLastPara="1" wrap="square" lIns="91397" tIns="45686" rIns="91397" bIns="45686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400"/>
                <a:buFont typeface="Roboto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ntserrat" pitchFamily="2" charset="0"/>
                  <a:ea typeface="Roboto"/>
                  <a:cs typeface="Roboto"/>
                  <a:sym typeface="Roboto"/>
                </a:rPr>
                <a:t>NDLI – A leading contributor to </a:t>
              </a:r>
              <a:r>
                <a:rPr kumimoji="0" lang="en-US" sz="900" b="1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ontserrat" pitchFamily="2" charset="0"/>
                  <a:ea typeface="Roboto"/>
                  <a:cs typeface="Roboto"/>
                  <a:sym typeface="Roboto"/>
                </a:rPr>
                <a:t>Global COVID Education Response</a:t>
              </a: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ntserrat" pitchFamily="2" charset="0"/>
                  <a:ea typeface="Roboto"/>
                  <a:cs typeface="Roboto"/>
                  <a:sym typeface="Roboto"/>
                </a:rPr>
                <a:t>: UNESCO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85953" y="613039"/>
            <a:ext cx="3352977" cy="4396634"/>
            <a:chOff x="5409033" y="594083"/>
            <a:chExt cx="3352977" cy="4396634"/>
          </a:xfrm>
        </p:grpSpPr>
        <p:pic>
          <p:nvPicPr>
            <p:cNvPr id="19" name="Picture 18"/>
            <p:cNvPicPr/>
            <p:nvPr/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5409033" y="594083"/>
              <a:ext cx="3052323" cy="1482682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5572211" y="1855403"/>
              <a:ext cx="3189799" cy="3135314"/>
              <a:chOff x="5572211" y="1855403"/>
              <a:chExt cx="3189799" cy="313531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2211" y="1855403"/>
                <a:ext cx="3016697" cy="267013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accent2"/>
                </a:solidFill>
              </a:ln>
            </p:spPr>
          </p:pic>
          <p:pic>
            <p:nvPicPr>
              <p:cNvPr id="23" name="Picture 22"/>
              <p:cNvPicPr/>
              <p:nvPr/>
            </p:nvPicPr>
            <p:blipFill>
              <a:blip r:embed="rId6"/>
              <a:srcRect l="26003" t="30000" r="35139" b="12500"/>
              <a:stretch>
                <a:fillRect/>
              </a:stretch>
            </p:blipFill>
            <p:spPr bwMode="auto">
              <a:xfrm>
                <a:off x="5745313" y="2581596"/>
                <a:ext cx="3016697" cy="2409121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4" name="Picture 23" descr="C:\Users\user\Downloads\AICTE.jpg"/>
              <p:cNvPicPr/>
              <p:nvPr/>
            </p:nvPicPr>
            <p:blipFill>
              <a:blip r:embed="rId7"/>
              <a:srcRect l="17570" t="27500" r="42870" b="8750"/>
              <a:stretch>
                <a:fillRect/>
              </a:stretch>
            </p:blipFill>
            <p:spPr bwMode="auto">
              <a:xfrm>
                <a:off x="5862254" y="3268898"/>
                <a:ext cx="2854729" cy="1619562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</p:pic>
        </p:grpSp>
      </p:grpSp>
      <p:sp>
        <p:nvSpPr>
          <p:cNvPr id="2" name="Rectangle 1"/>
          <p:cNvSpPr/>
          <p:nvPr/>
        </p:nvSpPr>
        <p:spPr>
          <a:xfrm>
            <a:off x="116761" y="4501180"/>
            <a:ext cx="5627300" cy="519276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“The Indian diaspora as well as the rest of the world can now avail knowledge from this multilingual, multi subject, multimedia digital repository [NDLI] that any individual learner or a lifelong learner can avail”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Sundaram</a:t>
            </a:r>
            <a:r>
              <a:rPr kumimoji="0" lang="en-US" sz="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" </a:t>
            </a:r>
            <a:r>
              <a:rPr kumimoji="0" lang="en-US" sz="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Sundy</a:t>
            </a:r>
            <a:r>
              <a:rPr kumimoji="0" lang="en-US" sz="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" Srinivasan, President - </a:t>
            </a:r>
            <a:r>
              <a:rPr kumimoji="0" lang="en-US" sz="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PanIIT</a:t>
            </a:r>
            <a:r>
              <a:rPr kumimoji="0" lang="en-US" sz="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USA, Sept. 29, 2021</a:t>
            </a:r>
            <a:endParaRPr kumimoji="0" lang="en-IN" sz="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26842" y="613039"/>
            <a:ext cx="2135339" cy="2858190"/>
            <a:chOff x="3326842" y="613039"/>
            <a:chExt cx="2135339" cy="28581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842" y="613039"/>
              <a:ext cx="2129505" cy="2853400"/>
            </a:xfrm>
            <a:prstGeom prst="rect">
              <a:avLst/>
            </a:prstGeom>
            <a:ln w="12700">
              <a:solidFill>
                <a:schemeClr val="accent2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221819" y="3255785"/>
              <a:ext cx="1240362" cy="21544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b="1" dirty="0">
                  <a:solidFill>
                    <a:srgbClr val="C00000"/>
                  </a:solidFill>
                </a:rPr>
                <a:t>Twitter: 5</a:t>
              </a:r>
              <a:r>
                <a:rPr lang="en-IN" sz="800" b="1" baseline="30000" dirty="0">
                  <a:solidFill>
                    <a:srgbClr val="C00000"/>
                  </a:solidFill>
                </a:rPr>
                <a:t>th</a:t>
              </a:r>
              <a:r>
                <a:rPr lang="en-IN" sz="800" b="1" dirty="0">
                  <a:solidFill>
                    <a:srgbClr val="C00000"/>
                  </a:solidFill>
                </a:rPr>
                <a:t> June 2020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6761" y="619480"/>
            <a:ext cx="3031194" cy="3378449"/>
            <a:chOff x="116761" y="619480"/>
            <a:chExt cx="3031194" cy="3378449"/>
          </a:xfrm>
        </p:grpSpPr>
        <p:grpSp>
          <p:nvGrpSpPr>
            <p:cNvPr id="6" name="Group 5"/>
            <p:cNvGrpSpPr/>
            <p:nvPr/>
          </p:nvGrpSpPr>
          <p:grpSpPr>
            <a:xfrm>
              <a:off x="116761" y="619480"/>
              <a:ext cx="3031194" cy="3378449"/>
              <a:chOff x="116761" y="619480"/>
              <a:chExt cx="3031194" cy="337844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rcRect l="26003" t="21250" r="35139" b="22500"/>
              <a:stretch>
                <a:fillRect/>
              </a:stretch>
            </p:blipFill>
            <p:spPr bwMode="auto">
              <a:xfrm>
                <a:off x="116761" y="619480"/>
                <a:ext cx="3031194" cy="2058897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484" y="2001268"/>
                <a:ext cx="2597392" cy="1262883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634" y="2914554"/>
                <a:ext cx="2947447" cy="583734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955" y="3405979"/>
                <a:ext cx="1792803" cy="591950"/>
              </a:xfrm>
              <a:prstGeom prst="rect">
                <a:avLst/>
              </a:prstGeom>
              <a:ln w="12700">
                <a:solidFill>
                  <a:schemeClr val="accent2"/>
                </a:solidFill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820559" y="1454067"/>
              <a:ext cx="1327396" cy="21544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" b="1" dirty="0">
                  <a:solidFill>
                    <a:srgbClr val="C00000"/>
                  </a:solidFill>
                </a:rPr>
                <a:t>Twitter: 20</a:t>
              </a:r>
              <a:r>
                <a:rPr lang="en-IN" sz="800" b="1" baseline="30000" dirty="0">
                  <a:solidFill>
                    <a:srgbClr val="C00000"/>
                  </a:solidFill>
                </a:rPr>
                <a:t>th</a:t>
              </a:r>
              <a:r>
                <a:rPr lang="en-IN" sz="800" b="1" dirty="0">
                  <a:solidFill>
                    <a:srgbClr val="C00000"/>
                  </a:solidFill>
                </a:rPr>
                <a:t> June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51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1801579" y="138517"/>
            <a:ext cx="6584951" cy="545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 dirty="0">
                <a:latin typeface="Atial"/>
              </a:rPr>
              <a:t>A Glimpse at the </a:t>
            </a:r>
            <a:r>
              <a:rPr lang="en" sz="2800" b="1" dirty="0">
                <a:solidFill>
                  <a:srgbClr val="00B050"/>
                </a:solidFill>
                <a:latin typeface="Atial"/>
              </a:rPr>
              <a:t>NDLI Repository</a:t>
            </a:r>
            <a:endParaRPr sz="2800" b="1" dirty="0">
              <a:solidFill>
                <a:srgbClr val="00B050"/>
              </a:solidFill>
              <a:latin typeface="Atial"/>
            </a:endParaRPr>
          </a:p>
        </p:txBody>
      </p:sp>
      <p:sp>
        <p:nvSpPr>
          <p:cNvPr id="150" name="Google Shape;150;p24">
            <a:hlinkClick r:id="rId3"/>
          </p:cNvPr>
          <p:cNvSpPr/>
          <p:nvPr/>
        </p:nvSpPr>
        <p:spPr>
          <a:xfrm>
            <a:off x="216546" y="845999"/>
            <a:ext cx="1721311" cy="900674"/>
          </a:xfrm>
          <a:prstGeom prst="rect">
            <a:avLst/>
          </a:prstGeom>
          <a:solidFill>
            <a:srgbClr val="3E5B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</a:rPr>
              <a:t>Dedicated </a:t>
            </a:r>
            <a:r>
              <a:rPr lang="en" sz="1300" b="1" dirty="0">
                <a:solidFill>
                  <a:srgbClr val="FFFF00"/>
                </a:solidFill>
              </a:rPr>
              <a:t>Examination</a:t>
            </a:r>
            <a:r>
              <a:rPr lang="en" sz="1300" dirty="0">
                <a:solidFill>
                  <a:srgbClr val="FFFFFF"/>
                </a:solidFill>
              </a:rPr>
              <a:t> Preparation Vertical</a:t>
            </a:r>
            <a:endParaRPr sz="1300" dirty="0"/>
          </a:p>
        </p:txBody>
      </p:sp>
      <p:sp>
        <p:nvSpPr>
          <p:cNvPr id="151" name="Google Shape;151;p24">
            <a:hlinkClick r:id="rId4"/>
          </p:cNvPr>
          <p:cNvSpPr/>
          <p:nvPr/>
        </p:nvSpPr>
        <p:spPr>
          <a:xfrm>
            <a:off x="216546" y="1828930"/>
            <a:ext cx="1721311" cy="944786"/>
          </a:xfrm>
          <a:prstGeom prst="rect">
            <a:avLst/>
          </a:prstGeom>
          <a:solidFill>
            <a:srgbClr val="659A2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smtClean="0">
                <a:solidFill>
                  <a:srgbClr val="FFFFFF"/>
                </a:solidFill>
              </a:rPr>
              <a:t>Dedicated</a:t>
            </a:r>
            <a:br>
              <a:rPr lang="en" sz="1300" dirty="0" smtClean="0">
                <a:solidFill>
                  <a:srgbClr val="FFFFFF"/>
                </a:solidFill>
              </a:rPr>
            </a:br>
            <a:r>
              <a:rPr lang="en" sz="1300" b="1" dirty="0" smtClean="0">
                <a:solidFill>
                  <a:srgbClr val="FFFF00"/>
                </a:solidFill>
              </a:rPr>
              <a:t>CAREER</a:t>
            </a:r>
            <a:r>
              <a:rPr lang="en" sz="1300" dirty="0" smtClean="0">
                <a:solidFill>
                  <a:srgbClr val="FFFF00"/>
                </a:solidFill>
              </a:rPr>
              <a:t> </a:t>
            </a:r>
            <a:r>
              <a:rPr lang="en" sz="1300" dirty="0">
                <a:solidFill>
                  <a:srgbClr val="FFFFFF"/>
                </a:solidFill>
              </a:rPr>
              <a:t>Preparation Vertical</a:t>
            </a:r>
            <a:endParaRPr sz="1000" dirty="0"/>
          </a:p>
        </p:txBody>
      </p:sp>
      <p:sp>
        <p:nvSpPr>
          <p:cNvPr id="152" name="Google Shape;152;p24"/>
          <p:cNvSpPr/>
          <p:nvPr/>
        </p:nvSpPr>
        <p:spPr>
          <a:xfrm>
            <a:off x="238195" y="3871453"/>
            <a:ext cx="1699662" cy="105955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0"/>
              </a:lnSpc>
              <a:spcBef>
                <a:spcPts val="2600"/>
              </a:spcBef>
            </a:pPr>
            <a:r>
              <a:rPr lang="en" sz="4000" b="1" dirty="0" smtClean="0">
                <a:solidFill>
                  <a:srgbClr val="FFFFFF"/>
                </a:solidFill>
              </a:rPr>
              <a:t/>
            </a:r>
            <a:br>
              <a:rPr lang="en" sz="4000" b="1" dirty="0" smtClean="0">
                <a:solidFill>
                  <a:srgbClr val="FFFFFF"/>
                </a:solidFill>
              </a:rPr>
            </a:br>
            <a:r>
              <a:rPr lang="en" sz="4000" b="1" dirty="0" smtClean="0">
                <a:solidFill>
                  <a:srgbClr val="FFFFFF"/>
                </a:solidFill>
              </a:rPr>
              <a:t/>
            </a:r>
            <a:br>
              <a:rPr lang="en" sz="4000" b="1" dirty="0" smtClean="0">
                <a:solidFill>
                  <a:srgbClr val="FFFFFF"/>
                </a:solidFill>
              </a:rPr>
            </a:br>
            <a:r>
              <a:rPr lang="en" sz="4000" b="1" dirty="0" smtClean="0">
                <a:solidFill>
                  <a:srgbClr val="FFFFFF"/>
                </a:solidFill>
              </a:rPr>
              <a:t>6</a:t>
            </a:r>
            <a:br>
              <a:rPr lang="en" sz="4000" b="1" dirty="0" smtClean="0">
                <a:solidFill>
                  <a:srgbClr val="FFFFFF"/>
                </a:solidFill>
              </a:rPr>
            </a:br>
            <a:endParaRPr lang="en" sz="1300" dirty="0">
              <a:solidFill>
                <a:srgbClr val="FFFFFF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 smtClean="0">
                <a:solidFill>
                  <a:srgbClr val="FFFF00"/>
                </a:solidFill>
              </a:rPr>
              <a:t>International</a:t>
            </a:r>
            <a:r>
              <a:rPr lang="en" sz="1300" dirty="0" smtClean="0">
                <a:solidFill>
                  <a:srgbClr val="FFFFFF"/>
                </a:solidFill>
              </a:rPr>
              <a:t> Recognitions</a:t>
            </a:r>
            <a:endParaRPr sz="1000" dirty="0"/>
          </a:p>
        </p:txBody>
      </p:sp>
      <p:sp>
        <p:nvSpPr>
          <p:cNvPr id="153" name="Google Shape;153;p24"/>
          <p:cNvSpPr txBox="1"/>
          <p:nvPr/>
        </p:nvSpPr>
        <p:spPr>
          <a:xfrm>
            <a:off x="2074134" y="623196"/>
            <a:ext cx="6876919" cy="460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7465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300"/>
              <a:buFont typeface="+mj-lt"/>
              <a:buAutoNum type="arabicPeriod"/>
            </a:pPr>
            <a:r>
              <a:rPr lang="en" sz="1050" dirty="0">
                <a:solidFill>
                  <a:schemeClr val="dk2"/>
                </a:solidFill>
              </a:rPr>
              <a:t>Total Contents:</a:t>
            </a:r>
            <a:r>
              <a:rPr lang="en" sz="1050" b="1" dirty="0">
                <a:solidFill>
                  <a:srgbClr val="659A2A"/>
                </a:solidFill>
              </a:rPr>
              <a:t> </a:t>
            </a:r>
            <a:r>
              <a:rPr lang="en" sz="1050" b="1" dirty="0" smtClean="0">
                <a:solidFill>
                  <a:srgbClr val="00B050"/>
                </a:solidFill>
              </a:rPr>
              <a:t>9.8 </a:t>
            </a:r>
            <a:r>
              <a:rPr lang="en" sz="1050" b="1" dirty="0">
                <a:solidFill>
                  <a:srgbClr val="00B050"/>
                </a:solidFill>
              </a:rPr>
              <a:t>Cr</a:t>
            </a:r>
            <a:r>
              <a:rPr lang="en" sz="1050" b="1" dirty="0" smtClean="0">
                <a:solidFill>
                  <a:srgbClr val="00B050"/>
                </a:solidFill>
              </a:rPr>
              <a:t>.+</a:t>
            </a:r>
            <a:r>
              <a:rPr lang="en" sz="1050" dirty="0" smtClean="0">
                <a:solidFill>
                  <a:srgbClr val="00B050"/>
                </a:solidFill>
              </a:rPr>
              <a:t>; </a:t>
            </a:r>
            <a:r>
              <a:rPr lang="en" sz="1050" dirty="0" smtClean="0">
                <a:solidFill>
                  <a:srgbClr val="222222"/>
                </a:solidFill>
              </a:rPr>
              <a:t>out </a:t>
            </a:r>
            <a:r>
              <a:rPr lang="en" sz="1050" dirty="0">
                <a:solidFill>
                  <a:srgbClr val="222222"/>
                </a:solidFill>
              </a:rPr>
              <a:t>of them </a:t>
            </a:r>
            <a:r>
              <a:rPr lang="en" sz="1050" dirty="0">
                <a:solidFill>
                  <a:schemeClr val="dk2"/>
                </a:solidFill>
              </a:rPr>
              <a:t>Open Access Contents</a:t>
            </a:r>
            <a:r>
              <a:rPr lang="en" sz="1050" dirty="0">
                <a:solidFill>
                  <a:schemeClr val="accent4">
                    <a:lumMod val="75000"/>
                  </a:schemeClr>
                </a:solidFill>
              </a:rPr>
              <a:t>:</a:t>
            </a:r>
            <a:r>
              <a:rPr lang="en" sz="105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" sz="1050" b="1" dirty="0" smtClean="0">
                <a:solidFill>
                  <a:srgbClr val="00B050"/>
                </a:solidFill>
              </a:rPr>
              <a:t>8 </a:t>
            </a:r>
            <a:r>
              <a:rPr lang="en" sz="1050" b="1" dirty="0">
                <a:solidFill>
                  <a:srgbClr val="00B050"/>
                </a:solidFill>
              </a:rPr>
              <a:t>Cr.+</a:t>
            </a:r>
            <a:r>
              <a:rPr lang="en" sz="1050" dirty="0">
                <a:solidFill>
                  <a:srgbClr val="00B050"/>
                </a:solidFill>
              </a:rPr>
              <a:t>,</a:t>
            </a:r>
            <a:r>
              <a:rPr lang="en" sz="1050" b="1" dirty="0">
                <a:solidFill>
                  <a:srgbClr val="00B050"/>
                </a:solidFill>
              </a:rPr>
              <a:t> </a:t>
            </a:r>
            <a:r>
              <a:rPr lang="en" sz="1050" dirty="0">
                <a:solidFill>
                  <a:schemeClr val="dk2"/>
                </a:solidFill>
              </a:rPr>
              <a:t>NDLI Licenced Contents: </a:t>
            </a:r>
            <a:r>
              <a:rPr lang="en" sz="1050" b="1" dirty="0">
                <a:solidFill>
                  <a:srgbClr val="00B050"/>
                </a:solidFill>
              </a:rPr>
              <a:t>6.5 Lakh </a:t>
            </a:r>
            <a:r>
              <a:rPr lang="en" sz="1050" dirty="0">
                <a:solidFill>
                  <a:srgbClr val="222222"/>
                </a:solidFill>
              </a:rPr>
              <a:t>and </a:t>
            </a:r>
            <a:r>
              <a:rPr lang="en" sz="1050" dirty="0">
                <a:solidFill>
                  <a:schemeClr val="dk2"/>
                </a:solidFill>
              </a:rPr>
              <a:t>Partner Sources: </a:t>
            </a:r>
            <a:r>
              <a:rPr lang="en" sz="1050" b="1" dirty="0">
                <a:solidFill>
                  <a:srgbClr val="00B050"/>
                </a:solidFill>
              </a:rPr>
              <a:t>600+</a:t>
            </a:r>
            <a:r>
              <a:rPr lang="en" sz="1050" b="1" dirty="0">
                <a:solidFill>
                  <a:srgbClr val="659A2A"/>
                </a:solidFill>
              </a:rPr>
              <a:t/>
            </a:r>
            <a:br>
              <a:rPr lang="en" sz="1050" b="1" dirty="0">
                <a:solidFill>
                  <a:srgbClr val="659A2A"/>
                </a:solidFill>
              </a:rPr>
            </a:br>
            <a:endParaRPr sz="1050" dirty="0">
              <a:solidFill>
                <a:srgbClr val="659A2A"/>
              </a:solidFill>
            </a:endParaRPr>
          </a:p>
          <a:p>
            <a:pPr marL="3746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Contents available in</a:t>
            </a:r>
            <a:r>
              <a:rPr lang="en" sz="1050" dirty="0">
                <a:solidFill>
                  <a:schemeClr val="accent5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50" b="1" dirty="0">
                <a:solidFill>
                  <a:srgbClr val="00B050"/>
                </a:solidFill>
                <a:uFill>
                  <a:noFill/>
                </a:uFill>
              </a:rPr>
              <a:t>39 </a:t>
            </a:r>
            <a:r>
              <a:rPr lang="en" sz="1050" b="1" dirty="0" smtClean="0">
                <a:solidFill>
                  <a:srgbClr val="00B050"/>
                </a:solidFill>
                <a:uFill>
                  <a:noFill/>
                </a:uFill>
              </a:rPr>
              <a:t>Indian </a:t>
            </a:r>
            <a:r>
              <a:rPr lang="en" sz="1050" b="1" dirty="0">
                <a:solidFill>
                  <a:srgbClr val="00B050"/>
                </a:solidFill>
                <a:uFill>
                  <a:noFill/>
                </a:uFill>
              </a:rPr>
              <a:t>languages</a:t>
            </a:r>
            <a:r>
              <a:rPr lang="en" sz="1050" b="1" dirty="0">
                <a:solidFill>
                  <a:srgbClr val="00B050"/>
                </a:solidFill>
              </a:rPr>
              <a:t> </a:t>
            </a:r>
            <a:r>
              <a:rPr lang="en" sz="1050" dirty="0">
                <a:solidFill>
                  <a:schemeClr val="dk1"/>
                </a:solidFill>
              </a:rPr>
              <a:t>out of 423 languages in NDLI</a:t>
            </a:r>
            <a:br>
              <a:rPr lang="en" sz="1050" dirty="0">
                <a:solidFill>
                  <a:schemeClr val="dk1"/>
                </a:solidFill>
              </a:rPr>
            </a:br>
            <a:endParaRPr sz="1050" dirty="0">
              <a:solidFill>
                <a:schemeClr val="dk1"/>
              </a:solidFill>
            </a:endParaRPr>
          </a:p>
          <a:p>
            <a:pPr marL="3746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Helping school students in their studies by hosting content from</a:t>
            </a:r>
            <a:r>
              <a:rPr lang="en" sz="1050" dirty="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50" b="1" dirty="0">
                <a:solidFill>
                  <a:srgbClr val="00B050"/>
                </a:solidFill>
                <a:uFill>
                  <a:noFill/>
                </a:uFill>
              </a:rPr>
              <a:t>21 Indian school boards</a:t>
            </a:r>
            <a:r>
              <a:rPr lang="en" sz="1050" dirty="0">
                <a:solidFill>
                  <a:srgbClr val="00B050"/>
                </a:solidFill>
              </a:rPr>
              <a:t> </a:t>
            </a:r>
            <a:r>
              <a:rPr lang="en" sz="1050" dirty="0">
                <a:solidFill>
                  <a:schemeClr val="dk1"/>
                </a:solidFill>
              </a:rPr>
              <a:t>(12 more are in the process of integration)</a:t>
            </a:r>
            <a:br>
              <a:rPr lang="en" sz="1050" dirty="0">
                <a:solidFill>
                  <a:schemeClr val="dk1"/>
                </a:solidFill>
              </a:rPr>
            </a:br>
            <a:endParaRPr sz="1050" dirty="0">
              <a:solidFill>
                <a:schemeClr val="dk1"/>
              </a:solidFill>
            </a:endParaRPr>
          </a:p>
          <a:p>
            <a:pPr marL="3746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+mj-lt"/>
              <a:buAutoNum type="arabicPeriod"/>
            </a:pPr>
            <a:r>
              <a:rPr lang="en" sz="1050" dirty="0">
                <a:solidFill>
                  <a:schemeClr val="dk1"/>
                </a:solidFill>
              </a:rPr>
              <a:t>NDLI offers open access to a huge collection of </a:t>
            </a:r>
            <a:r>
              <a:rPr lang="en" sz="1050" b="1" dirty="0">
                <a:solidFill>
                  <a:srgbClr val="00B050"/>
                </a:solidFill>
              </a:rPr>
              <a:t>study materials</a:t>
            </a:r>
            <a:r>
              <a:rPr lang="en" sz="1050" dirty="0">
                <a:solidFill>
                  <a:srgbClr val="00B050"/>
                </a:solidFill>
              </a:rPr>
              <a:t> </a:t>
            </a:r>
            <a:r>
              <a:rPr lang="en" sz="1050" dirty="0">
                <a:solidFill>
                  <a:schemeClr val="dk1"/>
                </a:solidFill>
              </a:rPr>
              <a:t>for school students to help in their </a:t>
            </a:r>
            <a:r>
              <a:rPr lang="en" sz="1050" b="1" dirty="0">
                <a:solidFill>
                  <a:srgbClr val="00B050"/>
                </a:solidFill>
              </a:rPr>
              <a:t>Study At Home</a:t>
            </a:r>
            <a:r>
              <a:rPr lang="en" sz="1050" b="1" dirty="0">
                <a:solidFill>
                  <a:srgbClr val="659A2A"/>
                </a:solidFill>
              </a:rPr>
              <a:t/>
            </a:r>
            <a:br>
              <a:rPr lang="en" sz="1050" b="1" dirty="0">
                <a:solidFill>
                  <a:srgbClr val="659A2A"/>
                </a:solidFill>
              </a:rPr>
            </a:br>
            <a:endParaRPr sz="1050" b="1" dirty="0">
              <a:solidFill>
                <a:srgbClr val="659A2A"/>
              </a:solidFill>
            </a:endParaRPr>
          </a:p>
          <a:p>
            <a:pPr marL="37465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+mj-lt"/>
              <a:buAutoNum type="arabicPeriod"/>
            </a:pPr>
            <a:r>
              <a:rPr lang="en" sz="1050" dirty="0">
                <a:solidFill>
                  <a:schemeClr val="dk2"/>
                </a:solidFill>
              </a:rPr>
              <a:t>NDLI offers </a:t>
            </a:r>
            <a:r>
              <a:rPr lang="en" sz="1050" b="1" dirty="0">
                <a:solidFill>
                  <a:srgbClr val="00B050"/>
                </a:solidFill>
              </a:rPr>
              <a:t>Search Facilities in 3 languages</a:t>
            </a:r>
            <a:r>
              <a:rPr lang="en" sz="1050" dirty="0">
                <a:solidFill>
                  <a:srgbClr val="00B050"/>
                </a:solidFill>
              </a:rPr>
              <a:t> </a:t>
            </a:r>
            <a:r>
              <a:rPr lang="en" sz="1050" dirty="0">
                <a:solidFill>
                  <a:schemeClr val="dk2"/>
                </a:solidFill>
              </a:rPr>
              <a:t>(more to be added) and </a:t>
            </a:r>
            <a:r>
              <a:rPr lang="en" sz="1050" b="1" dirty="0">
                <a:solidFill>
                  <a:srgbClr val="00B050"/>
                </a:solidFill>
              </a:rPr>
              <a:t>User Interface in 11 languages</a:t>
            </a:r>
            <a:r>
              <a:rPr lang="en" sz="1050" b="1" dirty="0">
                <a:solidFill>
                  <a:srgbClr val="659A2A"/>
                </a:solidFill>
              </a:rPr>
              <a:t/>
            </a:r>
            <a:br>
              <a:rPr lang="en" sz="1050" b="1" dirty="0">
                <a:solidFill>
                  <a:srgbClr val="659A2A"/>
                </a:solidFill>
              </a:rPr>
            </a:br>
            <a:endParaRPr sz="1050" b="1" dirty="0">
              <a:solidFill>
                <a:srgbClr val="659A2A"/>
              </a:solidFill>
            </a:endParaRPr>
          </a:p>
          <a:p>
            <a:pPr marL="374650" lvl="0" indent="-228600">
              <a:buSzPts val="1300"/>
              <a:buFont typeface="+mj-lt"/>
              <a:buAutoNum type="arabicPeriod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Built using open architecture, </a:t>
            </a:r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source software &amp; open metadata</a:t>
            </a:r>
            <a:endParaRPr lang="en-IN" sz="1050" dirty="0">
              <a:solidFill>
                <a:srgbClr val="00B050"/>
              </a:solidFill>
            </a:endParaRP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endParaRPr lang="en" sz="1050" dirty="0">
              <a:solidFill>
                <a:schemeClr val="dk1"/>
              </a:solidFill>
            </a:endParaRP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r>
              <a:rPr lang="en-US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</a:t>
            </a:r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personalization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Filtering &amp; ranking of search results as per user profile</a:t>
            </a: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Conducts </a:t>
            </a:r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programs to raise awareness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about the NDLI &amp; its resources (free Workshops, Training Sessions, Talks &amp; Webinars) 31 IDR workshop conducted covering all states and trained 2000 </a:t>
            </a: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Provides facility to Institutions to disseminate open access content through its </a:t>
            </a:r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Institutional Digital Repository (IDR) service</a:t>
            </a: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endParaRPr lang="en-US" sz="105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65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+mj-lt"/>
              <a:buAutoNum type="arabicPeriod"/>
            </a:pPr>
            <a:r>
              <a:rPr lang="en-US" sz="105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 </a:t>
            </a:r>
            <a:r>
              <a:rPr lang="en-US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4800+  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NDLI Clubs </a:t>
            </a:r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05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150+  IDR 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remotely in different states. </a:t>
            </a:r>
          </a:p>
          <a:p>
            <a:pPr marL="1460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sz="1100" u="sng" dirty="0">
              <a:solidFill>
                <a:srgbClr val="659A2A"/>
              </a:solidFill>
            </a:endParaRPr>
          </a:p>
        </p:txBody>
      </p:sp>
      <p:sp>
        <p:nvSpPr>
          <p:cNvPr id="9" name="Google Shape;151;p24">
            <a:hlinkClick r:id="rId4"/>
          </p:cNvPr>
          <p:cNvSpPr/>
          <p:nvPr/>
        </p:nvSpPr>
        <p:spPr>
          <a:xfrm>
            <a:off x="238195" y="2848823"/>
            <a:ext cx="1699662" cy="944786"/>
          </a:xfrm>
          <a:prstGeom prst="rect">
            <a:avLst/>
          </a:prstGeom>
          <a:solidFill>
            <a:srgbClr val="FEA40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</a:rPr>
              <a:t>NDLI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FF"/>
                </a:solidFill>
              </a:rPr>
              <a:t>Club</a:t>
            </a:r>
            <a:endParaRPr sz="1600" b="1" dirty="0"/>
          </a:p>
        </p:txBody>
      </p:sp>
      <p:sp>
        <p:nvSpPr>
          <p:cNvPr id="2" name="Oval 1"/>
          <p:cNvSpPr/>
          <p:nvPr/>
        </p:nvSpPr>
        <p:spPr>
          <a:xfrm>
            <a:off x="1709257" y="1067736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79" y="1160058"/>
            <a:ext cx="272555" cy="272555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Oval 9"/>
          <p:cNvSpPr/>
          <p:nvPr/>
        </p:nvSpPr>
        <p:spPr>
          <a:xfrm>
            <a:off x="1687608" y="2043191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51" y="2105139"/>
            <a:ext cx="313583" cy="31358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687608" y="3093984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05523" y="4172628"/>
            <a:ext cx="457200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52" y="4189707"/>
            <a:ext cx="368611" cy="409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02" y="3152735"/>
            <a:ext cx="335772" cy="3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2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83"/>
          <p:cNvSpPr txBox="1">
            <a:spLocks noGrp="1"/>
          </p:cNvSpPr>
          <p:nvPr>
            <p:ph type="title"/>
          </p:nvPr>
        </p:nvSpPr>
        <p:spPr>
          <a:xfrm>
            <a:off x="1417689" y="43416"/>
            <a:ext cx="6585734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tial"/>
                <a:ea typeface="Open Sans"/>
                <a:cs typeface="Open Sans"/>
                <a:sym typeface="Open Sans"/>
              </a:rPr>
              <a:t>Awards </a:t>
            </a:r>
            <a:r>
              <a:rPr lang="en-US" dirty="0">
                <a:solidFill>
                  <a:srgbClr val="00B050"/>
                </a:solidFill>
                <a:latin typeface="Atial"/>
                <a:ea typeface="Open Sans"/>
                <a:cs typeface="Open Sans"/>
                <a:sym typeface="Open Sans"/>
              </a:rPr>
              <a:t>Received</a:t>
            </a:r>
            <a:endParaRPr dirty="0">
              <a:solidFill>
                <a:srgbClr val="00B050"/>
              </a:solidFill>
              <a:latin typeface="Atial"/>
              <a:ea typeface="Open Sans"/>
              <a:cs typeface="Open Sans"/>
              <a:sym typeface="Open Sans"/>
            </a:endParaRPr>
          </a:p>
        </p:txBody>
      </p:sp>
      <p:pic>
        <p:nvPicPr>
          <p:cNvPr id="892" name="Google Shape;892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5971" y="3435771"/>
            <a:ext cx="1915549" cy="112946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3"/>
          <p:cNvSpPr txBox="1">
            <a:spLocks noGrp="1"/>
          </p:cNvSpPr>
          <p:nvPr>
            <p:ph type="body" idx="1"/>
          </p:nvPr>
        </p:nvSpPr>
        <p:spPr>
          <a:xfrm>
            <a:off x="6987627" y="3446393"/>
            <a:ext cx="1707681" cy="1183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050" b="1" dirty="0">
                <a:solidFill>
                  <a:srgbClr val="00B050"/>
                </a:solidFill>
                <a:latin typeface="Atial"/>
                <a:ea typeface="Montserrat"/>
                <a:cs typeface="Montserrat"/>
                <a:sym typeface="Montserrat"/>
              </a:rPr>
              <a:t>WINNER</a:t>
            </a: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: </a:t>
            </a:r>
            <a:r>
              <a:rPr lang="en-US" sz="105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m</a:t>
            </a:r>
            <a:r>
              <a:rPr lang="en-US" sz="105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Billion</a:t>
            </a:r>
            <a:r>
              <a:rPr lang="en-US" sz="105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th</a:t>
            </a: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 South Asia Award 2017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tial"/>
                <a:ea typeface="Montserrat"/>
                <a:cs typeface="Montserrat"/>
                <a:sym typeface="Montserrat"/>
              </a:rPr>
              <a:t>for Android mobile app in ‘Learning &amp; Education’ category</a:t>
            </a: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Atial"/>
              <a:ea typeface="Montserrat"/>
              <a:cs typeface="Montserrat"/>
              <a:sym typeface="Montserrat"/>
            </a:endParaRPr>
          </a:p>
          <a:p>
            <a:pPr marL="457200" lvl="0" indent="-22859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Atial"/>
              <a:ea typeface="Montserrat"/>
              <a:cs typeface="Montserrat"/>
              <a:sym typeface="Montserrat"/>
            </a:endParaRPr>
          </a:p>
        </p:txBody>
      </p:sp>
      <p:pic>
        <p:nvPicPr>
          <p:cNvPr id="894" name="Google Shape;894;p83" descr="Image result for digital india gems awards 2019"/>
          <p:cNvPicPr preferRelativeResize="0"/>
          <p:nvPr/>
        </p:nvPicPr>
        <p:blipFill rotWithShape="1">
          <a:blip r:embed="rId4">
            <a:alphaModFix/>
          </a:blip>
          <a:srcRect l="38458" t="9075" r="38458" b="58087"/>
          <a:stretch/>
        </p:blipFill>
        <p:spPr>
          <a:xfrm>
            <a:off x="5253907" y="2082783"/>
            <a:ext cx="1180886" cy="11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83"/>
          <p:cNvSpPr txBox="1"/>
          <p:nvPr/>
        </p:nvSpPr>
        <p:spPr>
          <a:xfrm>
            <a:off x="6987627" y="2207754"/>
            <a:ext cx="1694979" cy="113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WINNER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: Gems of Digital India 2019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for excellence in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eGovernance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tial"/>
              <a:ea typeface="Montserrat"/>
              <a:cs typeface="Montserrat"/>
              <a:sym typeface="Montserrat"/>
            </a:endParaRPr>
          </a:p>
        </p:txBody>
      </p:sp>
      <p:pic>
        <p:nvPicPr>
          <p:cNvPr id="896" name="Google Shape;896;p83" descr="D:\NDLI - LOCKDOWN PHASE\Tribhuvan University\OE Award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206" y="3561140"/>
            <a:ext cx="1918126" cy="1068932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83"/>
          <p:cNvSpPr txBox="1"/>
          <p:nvPr/>
        </p:nvSpPr>
        <p:spPr>
          <a:xfrm>
            <a:off x="2553658" y="3491902"/>
            <a:ext cx="1951484" cy="135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WINNER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: Open Resilience Award 2020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for leadership in Open Education during </a:t>
            </a:r>
            <a:b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COVID-19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tial"/>
              <a:ea typeface="Montserrat"/>
              <a:cs typeface="Montserrat"/>
              <a:sym typeface="Montserrat"/>
            </a:endParaRPr>
          </a:p>
        </p:txBody>
      </p:sp>
      <p:pic>
        <p:nvPicPr>
          <p:cNvPr id="898" name="Google Shape;898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0457" y="685889"/>
            <a:ext cx="1927786" cy="1064819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83"/>
          <p:cNvSpPr txBox="1"/>
          <p:nvPr/>
        </p:nvSpPr>
        <p:spPr>
          <a:xfrm>
            <a:off x="6951352" y="639871"/>
            <a:ext cx="1961837" cy="1178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WINNER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: </a:t>
            </a:r>
            <a:r>
              <a:rPr kumimoji="0" lang="en-US" sz="105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Elets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 Award of Digital Excellence 2020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in ‘Digital Innovation’ category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tial"/>
              <a:ea typeface="Montserrat"/>
              <a:cs typeface="Montserrat"/>
              <a:sym typeface="Montserrat"/>
            </a:endParaRPr>
          </a:p>
        </p:txBody>
      </p:sp>
      <p:pic>
        <p:nvPicPr>
          <p:cNvPr id="900" name="Google Shape;900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383" y="2054808"/>
            <a:ext cx="1918126" cy="1126568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83"/>
          <p:cNvSpPr txBox="1"/>
          <p:nvPr/>
        </p:nvSpPr>
        <p:spPr>
          <a:xfrm>
            <a:off x="2553658" y="2020043"/>
            <a:ext cx="1864676" cy="115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WINNER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: SM4E Award 2020-21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Montserrat"/>
                <a:cs typeface="Montserrat"/>
                <a:sym typeface="Montserrat"/>
              </a:rPr>
              <a:t>in ‘Innovation @ COVID-19’ category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tial"/>
              <a:ea typeface="Montserrat"/>
              <a:cs typeface="Montserrat"/>
              <a:sym typeface="Montserrat"/>
            </a:endParaRPr>
          </a:p>
        </p:txBody>
      </p:sp>
      <p:cxnSp>
        <p:nvCxnSpPr>
          <p:cNvPr id="902" name="Google Shape;902;p83"/>
          <p:cNvCxnSpPr/>
          <p:nvPr/>
        </p:nvCxnSpPr>
        <p:spPr>
          <a:xfrm flipH="1">
            <a:off x="4603501" y="639871"/>
            <a:ext cx="21854" cy="392536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WSA-Winner-2021_Seal (1).png" descr="WSA-Winner-2021_Seal (1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85" y="606978"/>
            <a:ext cx="2292452" cy="1222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Google Shape;534;p69"/>
          <p:cNvSpPr txBox="1">
            <a:spLocks/>
          </p:cNvSpPr>
          <p:nvPr/>
        </p:nvSpPr>
        <p:spPr>
          <a:xfrm>
            <a:off x="2394367" y="566483"/>
            <a:ext cx="2146289" cy="1206370"/>
          </a:xfrm>
          <a:prstGeom prst="rect">
            <a:avLst/>
          </a:prstGeom>
          <a:noFill/>
          <a:ln w="38100" cap="flat" cmpd="sng">
            <a:noFill/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defTabSz="243843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Roboto"/>
                <a:cs typeface="Roboto"/>
                <a:sym typeface="Roboto"/>
              </a:rPr>
              <a:t>WINNER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Roboto"/>
                <a:cs typeface="Roboto"/>
                <a:sym typeface="Roboto"/>
              </a:rPr>
              <a:t>: World Summit Award 2021 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Roboto"/>
                <a:cs typeface="Roboto"/>
                <a:sym typeface="Roboto"/>
              </a:rPr>
              <a:t>in ‘Learning &amp; Education’ category</a:t>
            </a:r>
          </a:p>
        </p:txBody>
      </p:sp>
    </p:spTree>
    <p:extLst>
      <p:ext uri="{BB962C8B-B14F-4D97-AF65-F5344CB8AC3E}">
        <p14:creationId xmlns:p14="http://schemas.microsoft.com/office/powerpoint/2010/main" val="139708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49" y="48749"/>
            <a:ext cx="2194716" cy="1235625"/>
          </a:xfrm>
          <a:prstGeom prst="rect">
            <a:avLst/>
          </a:prstGeom>
        </p:spPr>
      </p:pic>
      <p:sp>
        <p:nvSpPr>
          <p:cNvPr id="129" name="Google Shape;129;p23"/>
          <p:cNvSpPr txBox="1"/>
          <p:nvPr/>
        </p:nvSpPr>
        <p:spPr>
          <a:xfrm>
            <a:off x="1683515" y="412643"/>
            <a:ext cx="582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28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Way Forward</a:t>
            </a:r>
            <a:endParaRPr sz="2800" b="1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01049" y="1057721"/>
            <a:ext cx="3899083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42627" y="720443"/>
            <a:ext cx="8906276" cy="4383200"/>
            <a:chOff x="6175" y="717700"/>
            <a:chExt cx="8906276" cy="4383200"/>
          </a:xfrm>
        </p:grpSpPr>
        <p:sp>
          <p:nvSpPr>
            <p:cNvPr id="22" name="Google Shape;207;p23"/>
            <p:cNvSpPr/>
            <p:nvPr/>
          </p:nvSpPr>
          <p:spPr>
            <a:xfrm>
              <a:off x="1579225" y="1166675"/>
              <a:ext cx="3258300" cy="3258300"/>
            </a:xfrm>
            <a:prstGeom prst="ellipse">
              <a:avLst/>
            </a:prstGeom>
            <a:solidFill>
              <a:srgbClr val="C5E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9;p23"/>
            <p:cNvSpPr/>
            <p:nvPr/>
          </p:nvSpPr>
          <p:spPr>
            <a:xfrm>
              <a:off x="7061001" y="1358550"/>
              <a:ext cx="1844400" cy="964500"/>
            </a:xfrm>
            <a:prstGeom prst="ellipse">
              <a:avLst/>
            </a:prstGeom>
            <a:solidFill>
              <a:srgbClr val="E0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0;p23"/>
            <p:cNvSpPr/>
            <p:nvPr/>
          </p:nvSpPr>
          <p:spPr>
            <a:xfrm>
              <a:off x="7061001" y="2427054"/>
              <a:ext cx="1844400" cy="964500"/>
            </a:xfrm>
            <a:prstGeom prst="ellips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5" name="Google Shape;211;p23"/>
            <p:cNvSpPr/>
            <p:nvPr/>
          </p:nvSpPr>
          <p:spPr>
            <a:xfrm>
              <a:off x="7068051" y="3495558"/>
              <a:ext cx="1844400" cy="964500"/>
            </a:xfrm>
            <a:prstGeom prst="ellipse">
              <a:avLst/>
            </a:prstGeom>
            <a:solidFill>
              <a:srgbClr val="A64D7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;p23"/>
            <p:cNvSpPr txBox="1"/>
            <p:nvPr/>
          </p:nvSpPr>
          <p:spPr>
            <a:xfrm>
              <a:off x="7124589" y="1584125"/>
              <a:ext cx="1731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National Digital</a:t>
              </a:r>
              <a:br>
                <a:rPr lang="en" b="1">
                  <a:solidFill>
                    <a:schemeClr val="lt1"/>
                  </a:solidFill>
                </a:rPr>
              </a:br>
              <a:r>
                <a:rPr lang="en" b="1">
                  <a:solidFill>
                    <a:schemeClr val="lt1"/>
                  </a:solidFill>
                </a:rPr>
                <a:t>University 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7" name="Google Shape;213;p23"/>
            <p:cNvSpPr txBox="1"/>
            <p:nvPr/>
          </p:nvSpPr>
          <p:spPr>
            <a:xfrm>
              <a:off x="7282710" y="2601508"/>
              <a:ext cx="1415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InterLibrary Loan (ILL)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8" name="Google Shape;214;p23"/>
            <p:cNvSpPr txBox="1"/>
            <p:nvPr/>
          </p:nvSpPr>
          <p:spPr>
            <a:xfrm>
              <a:off x="7182488" y="3706150"/>
              <a:ext cx="1629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UI for Children &amp; Adolescents</a:t>
              </a:r>
              <a:endParaRPr b="1">
                <a:solidFill>
                  <a:schemeClr val="lt1"/>
                </a:solidFill>
              </a:endParaRPr>
            </a:p>
          </p:txBody>
        </p:sp>
        <p:cxnSp>
          <p:nvCxnSpPr>
            <p:cNvPr id="29" name="Google Shape;215;p23"/>
            <p:cNvCxnSpPr>
              <a:endCxn id="26" idx="1"/>
            </p:cNvCxnSpPr>
            <p:nvPr/>
          </p:nvCxnSpPr>
          <p:spPr>
            <a:xfrm rot="10800000" flipH="1">
              <a:off x="4302789" y="1891925"/>
              <a:ext cx="2821800" cy="4854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0" name="Google Shape;216;p23"/>
            <p:cNvSpPr txBox="1"/>
            <p:nvPr/>
          </p:nvSpPr>
          <p:spPr>
            <a:xfrm rot="-488789">
              <a:off x="4429977" y="2180880"/>
              <a:ext cx="1187685" cy="400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To Support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31" name="Google Shape;217;p23"/>
            <p:cNvSpPr txBox="1"/>
            <p:nvPr/>
          </p:nvSpPr>
          <p:spPr>
            <a:xfrm rot="3808">
              <a:off x="4452224" y="2647203"/>
              <a:ext cx="2166901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Under Implementation</a:t>
              </a:r>
              <a:endParaRPr b="1">
                <a:solidFill>
                  <a:schemeClr val="dk1"/>
                </a:solidFill>
              </a:endParaRPr>
            </a:p>
          </p:txBody>
        </p:sp>
        <p:cxnSp>
          <p:nvCxnSpPr>
            <p:cNvPr id="32" name="Google Shape;218;p23"/>
            <p:cNvCxnSpPr/>
            <p:nvPr/>
          </p:nvCxnSpPr>
          <p:spPr>
            <a:xfrm>
              <a:off x="2961501" y="2656704"/>
              <a:ext cx="4164900" cy="399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" name="Google Shape;219;p23"/>
            <p:cNvCxnSpPr/>
            <p:nvPr/>
          </p:nvCxnSpPr>
          <p:spPr>
            <a:xfrm>
              <a:off x="4327851" y="3011808"/>
              <a:ext cx="2809500" cy="7425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4" name="Google Shape;220;p23"/>
            <p:cNvSpPr txBox="1"/>
            <p:nvPr/>
          </p:nvSpPr>
          <p:spPr>
            <a:xfrm rot="873454">
              <a:off x="4318556" y="3216434"/>
              <a:ext cx="1839248" cy="4001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Under Discussion</a:t>
              </a:r>
              <a:endParaRPr b="1"/>
            </a:p>
          </p:txBody>
        </p:sp>
        <p:sp>
          <p:nvSpPr>
            <p:cNvPr id="35" name="Google Shape;221;p23"/>
            <p:cNvSpPr/>
            <p:nvPr/>
          </p:nvSpPr>
          <p:spPr>
            <a:xfrm>
              <a:off x="5438287" y="717700"/>
              <a:ext cx="1844400" cy="964500"/>
            </a:xfrm>
            <a:prstGeom prst="ellipse">
              <a:avLst/>
            </a:prstGeom>
            <a:solidFill>
              <a:srgbClr val="A61C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2;p23"/>
            <p:cNvSpPr txBox="1"/>
            <p:nvPr/>
          </p:nvSpPr>
          <p:spPr>
            <a:xfrm>
              <a:off x="5597745" y="907879"/>
              <a:ext cx="1415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New CMS &amp; Club Portal</a:t>
              </a:r>
              <a:endParaRPr b="1">
                <a:solidFill>
                  <a:schemeClr val="lt1"/>
                </a:solidFill>
              </a:endParaRPr>
            </a:p>
          </p:txBody>
        </p:sp>
        <p:cxnSp>
          <p:nvCxnSpPr>
            <p:cNvPr id="37" name="Google Shape;223;p23"/>
            <p:cNvCxnSpPr>
              <a:endCxn id="35" idx="2"/>
            </p:cNvCxnSpPr>
            <p:nvPr/>
          </p:nvCxnSpPr>
          <p:spPr>
            <a:xfrm rot="10800000" flipH="1">
              <a:off x="4146787" y="1199950"/>
              <a:ext cx="1291500" cy="8988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" name="Google Shape;224;p23"/>
            <p:cNvSpPr/>
            <p:nvPr/>
          </p:nvSpPr>
          <p:spPr>
            <a:xfrm>
              <a:off x="5438300" y="4136400"/>
              <a:ext cx="1844400" cy="964500"/>
            </a:xfrm>
            <a:prstGeom prst="ellipse">
              <a:avLst/>
            </a:prstGeom>
            <a:solidFill>
              <a:srgbClr val="99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5;p23"/>
            <p:cNvSpPr txBox="1"/>
            <p:nvPr/>
          </p:nvSpPr>
          <p:spPr>
            <a:xfrm>
              <a:off x="5545699" y="4262600"/>
              <a:ext cx="1629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Competitive  Exam Mock Test</a:t>
              </a:r>
              <a:endParaRPr b="1">
                <a:solidFill>
                  <a:schemeClr val="lt1"/>
                </a:solidFill>
              </a:endParaRPr>
            </a:p>
          </p:txBody>
        </p:sp>
        <p:cxnSp>
          <p:nvCxnSpPr>
            <p:cNvPr id="40" name="Google Shape;226;p23"/>
            <p:cNvCxnSpPr/>
            <p:nvPr/>
          </p:nvCxnSpPr>
          <p:spPr>
            <a:xfrm>
              <a:off x="4169000" y="3412350"/>
              <a:ext cx="1487700" cy="9096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" name="Google Shape;227;p23"/>
            <p:cNvSpPr txBox="1"/>
            <p:nvPr/>
          </p:nvSpPr>
          <p:spPr>
            <a:xfrm rot="2016275">
              <a:off x="3952974" y="3819008"/>
              <a:ext cx="1840248" cy="4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Under Preparation</a:t>
              </a:r>
              <a:endParaRPr b="1"/>
            </a:p>
          </p:txBody>
        </p:sp>
        <p:sp>
          <p:nvSpPr>
            <p:cNvPr id="42" name="Google Shape;228;p23"/>
            <p:cNvSpPr txBox="1"/>
            <p:nvPr/>
          </p:nvSpPr>
          <p:spPr>
            <a:xfrm rot="-2001215">
              <a:off x="4177714" y="1645360"/>
              <a:ext cx="1232621" cy="400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In Progress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43" name="Google Shape;229;p23"/>
            <p:cNvSpPr/>
            <p:nvPr/>
          </p:nvSpPr>
          <p:spPr>
            <a:xfrm>
              <a:off x="2020375" y="1607825"/>
              <a:ext cx="2376000" cy="2376000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" name="Google Shape;230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8400" y="2467125"/>
              <a:ext cx="1880400" cy="648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231;p23"/>
            <p:cNvSpPr/>
            <p:nvPr/>
          </p:nvSpPr>
          <p:spPr>
            <a:xfrm>
              <a:off x="73823" y="863125"/>
              <a:ext cx="1574100" cy="964500"/>
            </a:xfrm>
            <a:prstGeom prst="ellips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2;p23"/>
            <p:cNvSpPr txBox="1"/>
            <p:nvPr/>
          </p:nvSpPr>
          <p:spPr>
            <a:xfrm>
              <a:off x="6175" y="1037575"/>
              <a:ext cx="1709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lt1"/>
                  </a:solidFill>
                </a:rPr>
                <a:t>ISO</a:t>
              </a:r>
              <a:br>
                <a:rPr lang="en" b="1" dirty="0">
                  <a:solidFill>
                    <a:schemeClr val="lt1"/>
                  </a:solidFill>
                </a:rPr>
              </a:br>
              <a:r>
                <a:rPr lang="en" b="1" dirty="0">
                  <a:solidFill>
                    <a:schemeClr val="lt1"/>
                  </a:solidFill>
                </a:rPr>
                <a:t>Implementation</a:t>
              </a:r>
              <a:endParaRPr b="1" dirty="0">
                <a:solidFill>
                  <a:schemeClr val="lt1"/>
                </a:solidFill>
              </a:endParaRPr>
            </a:p>
          </p:txBody>
        </p:sp>
        <p:sp>
          <p:nvSpPr>
            <p:cNvPr id="47" name="Google Shape;233;p23"/>
            <p:cNvSpPr txBox="1"/>
            <p:nvPr/>
          </p:nvSpPr>
          <p:spPr>
            <a:xfrm rot="2483033">
              <a:off x="291782" y="2145353"/>
              <a:ext cx="1543789" cy="615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</a:rPr>
                <a:t>Under Implementation</a:t>
              </a:r>
              <a:endParaRPr b="1">
                <a:solidFill>
                  <a:schemeClr val="dk1"/>
                </a:solidFill>
              </a:endParaRPr>
            </a:p>
          </p:txBody>
        </p:sp>
        <p:cxnSp>
          <p:nvCxnSpPr>
            <p:cNvPr id="48" name="Google Shape;234;p23"/>
            <p:cNvCxnSpPr>
              <a:endCxn id="45" idx="4"/>
            </p:cNvCxnSpPr>
            <p:nvPr/>
          </p:nvCxnSpPr>
          <p:spPr>
            <a:xfrm rot="10800000">
              <a:off x="860873" y="1827625"/>
              <a:ext cx="743700" cy="6573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9" name="Google Shape;235;p23"/>
            <p:cNvSpPr/>
            <p:nvPr/>
          </p:nvSpPr>
          <p:spPr>
            <a:xfrm>
              <a:off x="141475" y="3983825"/>
              <a:ext cx="1844400" cy="964500"/>
            </a:xfrm>
            <a:prstGeom prst="ellipse">
              <a:avLst/>
            </a:prstGeom>
            <a:solidFill>
              <a:srgbClr val="B45F0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6;p23"/>
            <p:cNvSpPr txBox="1"/>
            <p:nvPr/>
          </p:nvSpPr>
          <p:spPr>
            <a:xfrm>
              <a:off x="73825" y="4158275"/>
              <a:ext cx="1967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</a:rPr>
                <a:t>Cloud Service for</a:t>
              </a:r>
              <a:br>
                <a:rPr lang="en" b="1">
                  <a:solidFill>
                    <a:schemeClr val="lt1"/>
                  </a:solidFill>
                </a:rPr>
              </a:br>
              <a:r>
                <a:rPr lang="en" b="1">
                  <a:solidFill>
                    <a:schemeClr val="lt1"/>
                  </a:solidFill>
                </a:rPr>
                <a:t>Library Automation</a:t>
              </a:r>
              <a:endParaRPr b="1">
                <a:solidFill>
                  <a:schemeClr val="lt1"/>
                </a:solidFill>
              </a:endParaRPr>
            </a:p>
          </p:txBody>
        </p:sp>
        <p:cxnSp>
          <p:nvCxnSpPr>
            <p:cNvPr id="51" name="Google Shape;237;p23"/>
            <p:cNvCxnSpPr>
              <a:endCxn id="49" idx="0"/>
            </p:cNvCxnSpPr>
            <p:nvPr/>
          </p:nvCxnSpPr>
          <p:spPr>
            <a:xfrm flipH="1">
              <a:off x="1063675" y="3253325"/>
              <a:ext cx="596100" cy="730500"/>
            </a:xfrm>
            <a:prstGeom prst="straightConnector1">
              <a:avLst/>
            </a:prstGeom>
            <a:noFill/>
            <a:ln w="19050" cap="flat" cmpd="sng">
              <a:solidFill>
                <a:srgbClr val="659A2A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2" name="Google Shape;238;p23"/>
            <p:cNvSpPr txBox="1"/>
            <p:nvPr/>
          </p:nvSpPr>
          <p:spPr>
            <a:xfrm rot="-3022249">
              <a:off x="507925" y="3175836"/>
              <a:ext cx="1185294" cy="615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Under </a:t>
              </a:r>
              <a:endParaRPr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Preparation</a:t>
              </a: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109480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 idx="4294967295"/>
          </p:nvPr>
        </p:nvSpPr>
        <p:spPr>
          <a:xfrm>
            <a:off x="3078479" y="330575"/>
            <a:ext cx="295512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891"/>
            </a:pPr>
            <a:r>
              <a:rPr lang="en-US" sz="2800" b="1" dirty="0" smtClean="0">
                <a:latin typeface="Atial"/>
              </a:rPr>
              <a:t>Challenges</a:t>
            </a:r>
            <a:endParaRPr sz="2800" b="1" dirty="0">
              <a:latin typeface="At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8479" y="924610"/>
            <a:ext cx="55778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Inadequacy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Skilled Manpower.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Strengthening </a:t>
            </a:r>
            <a:r>
              <a:rPr lang="en-US" dirty="0">
                <a:solidFill>
                  <a:srgbClr val="00B050"/>
                </a:solidFill>
              </a:rPr>
              <a:t>NDLI club-related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activities in order to outreach to all corners of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country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to revamp </a:t>
            </a:r>
            <a:r>
              <a:rPr lang="en-US" dirty="0">
                <a:solidFill>
                  <a:srgbClr val="00B050"/>
                </a:solidFill>
              </a:rPr>
              <a:t>club Portal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Management &amp; maintenance of </a:t>
            </a:r>
            <a:r>
              <a:rPr lang="en-US" dirty="0">
                <a:solidFill>
                  <a:srgbClr val="00B050"/>
                </a:solidFill>
              </a:rPr>
              <a:t>huge setup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IT hardware, peripherals &amp;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softwares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like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85 physical servers distributed in 2 data-centers.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Limited Govt. initiatives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higher and better </a:t>
            </a:r>
            <a:r>
              <a:rPr lang="en-US" dirty="0">
                <a:solidFill>
                  <a:srgbClr val="00B050"/>
                </a:solidFill>
              </a:rPr>
              <a:t>promotion of NDLI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Struggling to provide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Good number of </a:t>
            </a:r>
            <a:r>
              <a:rPr lang="en-US" dirty="0" smtClean="0">
                <a:solidFill>
                  <a:srgbClr val="00B050"/>
                </a:solidFill>
              </a:rPr>
              <a:t>Text and </a:t>
            </a:r>
            <a:r>
              <a:rPr lang="en-US" dirty="0">
                <a:solidFill>
                  <a:srgbClr val="00B050"/>
                </a:solidFill>
              </a:rPr>
              <a:t>Reference Books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due to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Copyright Issues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appending with Publishers.</a:t>
            </a:r>
          </a:p>
          <a:p>
            <a:pPr marL="342900" indent="-342900" algn="just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Gradual limitation in availability of </a:t>
            </a:r>
            <a:r>
              <a:rPr lang="en-US" dirty="0">
                <a:solidFill>
                  <a:srgbClr val="00B050"/>
                </a:solidFill>
              </a:rPr>
              <a:t>High Volume OER Sources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integration.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80" y="908075"/>
            <a:ext cx="2590800" cy="3539430"/>
          </a:xfrm>
          <a:prstGeom prst="rect">
            <a:avLst/>
          </a:prstGeom>
          <a:solidFill>
            <a:srgbClr val="1F4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6260" y="1097280"/>
            <a:ext cx="2225040" cy="31902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643" y="1659310"/>
            <a:ext cx="2942273" cy="20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91"/>
          <p:cNvSpPr txBox="1">
            <a:spLocks noGrp="1"/>
          </p:cNvSpPr>
          <p:nvPr>
            <p:ph type="title"/>
          </p:nvPr>
        </p:nvSpPr>
        <p:spPr>
          <a:xfrm>
            <a:off x="387624" y="2246546"/>
            <a:ext cx="4218355" cy="94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US" b="1" dirty="0">
                <a:latin typeface="Atial"/>
              </a:rPr>
              <a:t>National Digital Library of India</a:t>
            </a:r>
            <a:endParaRPr b="1" dirty="0">
              <a:latin typeface="Atial"/>
            </a:endParaRPr>
          </a:p>
        </p:txBody>
      </p:sp>
      <p:sp>
        <p:nvSpPr>
          <p:cNvPr id="1118" name="Google Shape;1118;p91"/>
          <p:cNvSpPr txBox="1"/>
          <p:nvPr/>
        </p:nvSpPr>
        <p:spPr>
          <a:xfrm>
            <a:off x="387625" y="820458"/>
            <a:ext cx="457299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Arial"/>
              </a:rPr>
              <a:t>The only thing that you absolutely have to know (may use Google, though), is the URL of NDLI:</a:t>
            </a:r>
            <a:endParaRPr sz="18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https://www.ndl.gov.in/</a:t>
            </a:r>
            <a:r>
              <a:rPr lang="en-US" sz="1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Rest you find in NDLI</a:t>
            </a:r>
            <a:endParaRPr sz="1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91"/>
          <p:cNvSpPr txBox="1"/>
          <p:nvPr/>
        </p:nvSpPr>
        <p:spPr>
          <a:xfrm>
            <a:off x="387624" y="3372534"/>
            <a:ext cx="4956586" cy="125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00B050"/>
                </a:solidFill>
                <a:latin typeface="Atial"/>
                <a:ea typeface="Roboto"/>
                <a:cs typeface="Roboto"/>
                <a:sym typeface="Roboto"/>
              </a:rPr>
              <a:t>Thank</a:t>
            </a:r>
            <a:r>
              <a:rPr lang="en-US" sz="6600" b="1" i="0" u="none" strike="noStrike" cap="none" dirty="0">
                <a:solidFill>
                  <a:srgbClr val="434343"/>
                </a:solidFill>
                <a:latin typeface="Atial"/>
                <a:ea typeface="Roboto"/>
                <a:cs typeface="Roboto"/>
                <a:sym typeface="Roboto"/>
              </a:rPr>
              <a:t> </a:t>
            </a:r>
            <a:r>
              <a:rPr lang="en-US" sz="6600" b="1" i="0" u="none" strike="noStrike" cap="none" dirty="0" smtClean="0">
                <a:solidFill>
                  <a:srgbClr val="434343"/>
                </a:solidFill>
                <a:latin typeface="Atial"/>
                <a:ea typeface="Roboto"/>
                <a:cs typeface="Roboto"/>
                <a:sym typeface="Roboto"/>
              </a:rPr>
              <a:t>you</a:t>
            </a:r>
            <a:endParaRPr sz="6600" b="1" i="0" u="none" strike="noStrike" cap="none" dirty="0">
              <a:solidFill>
                <a:srgbClr val="434343"/>
              </a:solidFill>
              <a:latin typeface="Atial"/>
              <a:ea typeface="Roboto"/>
              <a:cs typeface="Roboto"/>
              <a:sym typeface="Robot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86255" y="779365"/>
            <a:ext cx="3186654" cy="2796343"/>
            <a:chOff x="5628868" y="1417260"/>
            <a:chExt cx="3186654" cy="2796343"/>
          </a:xfrm>
          <a:solidFill>
            <a:srgbClr val="1F4314"/>
          </a:solidFill>
        </p:grpSpPr>
        <p:pic>
          <p:nvPicPr>
            <p:cNvPr id="1117" name="Google Shape;1117;p91" descr="E:\My Projects\[BNA] National Digital Library (NDL)\Events\NDL IDR Workshop\[20160923-24] North-East II @ NIT-Meghalaya\Images\34b5c90e4ef71aa66af900586f7d3ebf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28868" y="2558279"/>
              <a:ext cx="3186654" cy="165532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5628868" y="1417260"/>
              <a:ext cx="3186654" cy="1141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86255" y="3575708"/>
            <a:ext cx="3186654" cy="851512"/>
          </a:xfrm>
          <a:prstGeom prst="rect">
            <a:avLst/>
          </a:prstGeom>
          <a:solidFill>
            <a:srgbClr val="1F43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7840" y="967740"/>
            <a:ext cx="3017520" cy="32994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4339" y="1950939"/>
            <a:ext cx="559750" cy="258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6"/>
          <p:cNvGrpSpPr/>
          <p:nvPr/>
        </p:nvGrpSpPr>
        <p:grpSpPr>
          <a:xfrm>
            <a:off x="-296242" y="110257"/>
            <a:ext cx="9736498" cy="4361441"/>
            <a:chOff x="-707492" y="82057"/>
            <a:chExt cx="9736498" cy="4361441"/>
          </a:xfrm>
        </p:grpSpPr>
        <p:sp>
          <p:nvSpPr>
            <p:cNvPr id="98" name="Google Shape;98;p16"/>
            <p:cNvSpPr/>
            <p:nvPr/>
          </p:nvSpPr>
          <p:spPr>
            <a:xfrm rot="-978664">
              <a:off x="2067264" y="134851"/>
              <a:ext cx="432612" cy="395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 rot="-979034">
              <a:off x="7973474" y="2182267"/>
              <a:ext cx="952464" cy="86996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 rot="-979990">
              <a:off x="3544594" y="3719624"/>
              <a:ext cx="395772" cy="36169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 rot="-982684">
              <a:off x="6814920" y="467799"/>
              <a:ext cx="169164" cy="1544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 rot="899928">
              <a:off x="-594377" y="3295690"/>
              <a:ext cx="1117471" cy="1020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/>
          <p:nvPr/>
        </p:nvSpPr>
        <p:spPr>
          <a:xfrm>
            <a:off x="781200" y="991500"/>
            <a:ext cx="7581600" cy="3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Reaching physical targets set by Ministry on contents consistently maintaining data </a:t>
            </a:r>
            <a:r>
              <a:rPr lang="en" sz="1200" b="1">
                <a:solidFill>
                  <a:srgbClr val="77933C"/>
                </a:solidFill>
              </a:rPr>
              <a:t>quality &amp; timeline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Developing quality content using NDLI own resources for Examination &amp; Career verticals like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✪ </a:t>
            </a:r>
            <a:r>
              <a:rPr lang="en" sz="1200" b="1" u="sng">
                <a:solidFill>
                  <a:srgbClr val="659A2A"/>
                </a:solid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JEE Main &amp; Advance</a:t>
            </a:r>
            <a:r>
              <a:rPr lang="en" sz="1200" b="1">
                <a:solidFill>
                  <a:srgbClr val="77933C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✪ </a:t>
            </a:r>
            <a:r>
              <a:rPr lang="en" sz="1200" b="1" u="sng">
                <a:solidFill>
                  <a:srgbClr val="659A2A"/>
                </a:solid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NEET</a:t>
            </a:r>
            <a:r>
              <a:rPr lang="en" sz="1200" b="1">
                <a:solidFill>
                  <a:schemeClr val="dk1"/>
                </a:solidFill>
              </a:rPr>
              <a:t> ✪ </a:t>
            </a:r>
            <a:r>
              <a:rPr lang="en" sz="1200" b="1" u="sng">
                <a:solidFill>
                  <a:srgbClr val="659A2A"/>
                </a:solid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Railway Recruitment Board</a:t>
            </a:r>
            <a:r>
              <a:rPr lang="en" sz="1200" b="1">
                <a:solidFill>
                  <a:srgbClr val="77933C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✪ </a:t>
            </a:r>
            <a:r>
              <a:rPr lang="en" sz="1200" b="1" u="sng">
                <a:solidFill>
                  <a:srgbClr val="659A2A"/>
                </a:solid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IBPS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✪ </a:t>
            </a:r>
            <a:r>
              <a:rPr lang="en" sz="1200" b="1" u="sng">
                <a:solidFill>
                  <a:srgbClr val="659A2A"/>
                </a:solidFill>
                <a:hlinkClick r:id="rId8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SSC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✪ </a:t>
            </a:r>
            <a:r>
              <a:rPr lang="en" sz="1200" b="1" u="sng">
                <a:solidFill>
                  <a:srgbClr val="659A2A"/>
                </a:solidFill>
                <a:hlinkClick r:id="rId9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UPSC CDS</a:t>
            </a:r>
            <a:r>
              <a:rPr lang="en" sz="1200">
                <a:solidFill>
                  <a:schemeClr val="dk1"/>
                </a:solidFill>
              </a:rPr>
              <a:t> …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Introducing Digital Library at </a:t>
            </a:r>
            <a:r>
              <a:rPr lang="en" sz="12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Raj Bhavan,Telangana portal</a:t>
            </a:r>
            <a:r>
              <a:rPr lang="en" sz="1200">
                <a:solidFill>
                  <a:schemeClr val="dk1"/>
                </a:solidFill>
              </a:rPr>
              <a:t> as a Pilot initiative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Support installing </a:t>
            </a:r>
            <a:r>
              <a:rPr lang="en" sz="1200" b="1" u="sng">
                <a:solidFill>
                  <a:srgbClr val="659A2A"/>
                </a:solidFill>
                <a:hlinkClick r:id="rId11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IDRs</a:t>
            </a:r>
            <a:r>
              <a:rPr lang="en" sz="1200">
                <a:solidFill>
                  <a:schemeClr val="dk1"/>
                </a:solidFill>
              </a:rPr>
              <a:t> (Institutional Data Repository) at all Universities, Institutes &amp; integration to NDLI.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Setting up NDLI Club in all Schools, Universities &amp; Institutes </a:t>
            </a:r>
            <a:r>
              <a:rPr lang="en" sz="1200" b="1">
                <a:solidFill>
                  <a:srgbClr val="77933C"/>
                </a:solidFill>
              </a:rPr>
              <a:t>throughout the Country</a:t>
            </a:r>
            <a:r>
              <a:rPr lang="en" sz="1200">
                <a:solidFill>
                  <a:schemeClr val="dk1"/>
                </a:solidFill>
              </a:rPr>
              <a:t>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Outreach </a:t>
            </a:r>
            <a:r>
              <a:rPr lang="en" sz="1200" b="1">
                <a:solidFill>
                  <a:srgbClr val="77933C"/>
                </a:solidFill>
              </a:rPr>
              <a:t>NDLI content </a:t>
            </a:r>
            <a:r>
              <a:rPr lang="en" sz="1200">
                <a:solidFill>
                  <a:schemeClr val="dk1"/>
                </a:solidFill>
              </a:rPr>
              <a:t>to all corners of the country through NDLI Club &amp; Social media platforms.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Improve </a:t>
            </a:r>
            <a:r>
              <a:rPr lang="en" sz="1200" b="1">
                <a:solidFill>
                  <a:srgbClr val="77933C"/>
                </a:solidFill>
              </a:rPr>
              <a:t>data search</a:t>
            </a:r>
            <a:r>
              <a:rPr lang="en" sz="1200">
                <a:solidFill>
                  <a:schemeClr val="dk1"/>
                </a:solidFill>
              </a:rPr>
              <a:t> facilities at the NDLI portal.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Developing automation in </a:t>
            </a:r>
            <a:r>
              <a:rPr lang="en" sz="1200" b="1">
                <a:solidFill>
                  <a:srgbClr val="77933C"/>
                </a:solidFill>
              </a:rPr>
              <a:t>metadata</a:t>
            </a:r>
            <a:r>
              <a:rPr lang="en" sz="1200">
                <a:solidFill>
                  <a:schemeClr val="dk1"/>
                </a:solidFill>
              </a:rPr>
              <a:t> creation &amp; curation.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InterLibrary Loan (ILL) System - pilot phase is ready for implementation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313175" y="218375"/>
            <a:ext cx="44736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 b="1"/>
              <a:t>NDLI - At a Glance</a:t>
            </a:r>
            <a:endParaRPr sz="2800" b="1"/>
          </a:p>
        </p:txBody>
      </p:sp>
    </p:spTree>
    <p:extLst>
      <p:ext uri="{BB962C8B-B14F-4D97-AF65-F5344CB8AC3E}">
        <p14:creationId xmlns:p14="http://schemas.microsoft.com/office/powerpoint/2010/main" val="18250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155204" y="1043451"/>
            <a:ext cx="868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Reaching physical targets set by Ministry on contents consistently maintaining data quality &amp; timeline.</a:t>
            </a:r>
            <a:endParaRPr/>
          </a:p>
        </p:txBody>
      </p:sp>
      <p:grpSp>
        <p:nvGrpSpPr>
          <p:cNvPr id="111" name="Google Shape;111;p17"/>
          <p:cNvGrpSpPr/>
          <p:nvPr/>
        </p:nvGrpSpPr>
        <p:grpSpPr>
          <a:xfrm>
            <a:off x="-296242" y="110257"/>
            <a:ext cx="9736498" cy="4361441"/>
            <a:chOff x="-707492" y="82057"/>
            <a:chExt cx="9736498" cy="4361441"/>
          </a:xfrm>
        </p:grpSpPr>
        <p:sp>
          <p:nvSpPr>
            <p:cNvPr id="112" name="Google Shape;112;p17"/>
            <p:cNvSpPr/>
            <p:nvPr/>
          </p:nvSpPr>
          <p:spPr>
            <a:xfrm rot="-978664">
              <a:off x="2067264" y="134851"/>
              <a:ext cx="432612" cy="39511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 rot="-979034">
              <a:off x="7973474" y="2182267"/>
              <a:ext cx="952464" cy="86996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 rot="-979990">
              <a:off x="3544594" y="3719624"/>
              <a:ext cx="395772" cy="36169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 rot="-982684">
              <a:off x="6814920" y="467799"/>
              <a:ext cx="169164" cy="1544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 rot="899928">
              <a:off x="-594377" y="3295690"/>
              <a:ext cx="1117471" cy="10206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5E0B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17" name="Google Shape;117;p17"/>
          <p:cNvGraphicFramePr/>
          <p:nvPr/>
        </p:nvGraphicFramePr>
        <p:xfrm>
          <a:off x="467350" y="1614425"/>
          <a:ext cx="8177975" cy="1645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3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55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Targets </a:t>
                      </a:r>
                      <a:br>
                        <a:rPr lang="en" sz="1200" b="1">
                          <a:solidFill>
                            <a:schemeClr val="dk1"/>
                          </a:solidFill>
                        </a:rPr>
                      </a:b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Timelines &amp; Deliverables ( Content / Resources) in Million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5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2021-22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2022-23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2023-24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2024-25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2025-26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5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Target (Yearly)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14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15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16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17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50"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Target (Cumulative) at the end of FY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73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8650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87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102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118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135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BB24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8" name="Google Shape;118;p17"/>
          <p:cNvSpPr/>
          <p:nvPr/>
        </p:nvSpPr>
        <p:spPr>
          <a:xfrm>
            <a:off x="6053100" y="2160775"/>
            <a:ext cx="774300" cy="10899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9" name="Google Shape;119;p17"/>
          <p:cNvGraphicFramePr/>
          <p:nvPr/>
        </p:nvGraphicFramePr>
        <p:xfrm>
          <a:off x="467338" y="3380225"/>
          <a:ext cx="8177975" cy="10971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9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3200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Actual Achievements in Million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8650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FY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2021-22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2022-23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2023-24 (Q1)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Actual Production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14.6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13.9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4.7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933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0" name="Google Shape;120;p17"/>
          <p:cNvSpPr/>
          <p:nvPr/>
        </p:nvSpPr>
        <p:spPr>
          <a:xfrm>
            <a:off x="6694750" y="3744050"/>
            <a:ext cx="1950600" cy="7038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1985275" y="305750"/>
            <a:ext cx="5209200" cy="5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2800" b="1"/>
              <a:t>Targets &amp; Achievements</a:t>
            </a:r>
            <a:endParaRPr sz="2800" b="1"/>
          </a:p>
        </p:txBody>
      </p:sp>
    </p:spTree>
    <p:extLst>
      <p:ext uri="{BB962C8B-B14F-4D97-AF65-F5344CB8AC3E}">
        <p14:creationId xmlns:p14="http://schemas.microsoft.com/office/powerpoint/2010/main" val="204783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309DBF64-3A0C-4A56-9F36-AE48112653C6}"/>
              </a:ext>
            </a:extLst>
          </p:cNvPr>
          <p:cNvSpPr/>
          <p:nvPr/>
        </p:nvSpPr>
        <p:spPr>
          <a:xfrm rot="5400000">
            <a:off x="3518736" y="-1532833"/>
            <a:ext cx="2186939" cy="8529083"/>
          </a:xfrm>
          <a:prstGeom prst="rect">
            <a:avLst/>
          </a:prstGeom>
          <a:solidFill>
            <a:schemeClr val="accent4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6AAFF28-4054-48B3-989B-FE21B7831383}"/>
              </a:ext>
            </a:extLst>
          </p:cNvPr>
          <p:cNvSpPr/>
          <p:nvPr/>
        </p:nvSpPr>
        <p:spPr>
          <a:xfrm>
            <a:off x="3323068" y="0"/>
            <a:ext cx="2438799" cy="5143500"/>
          </a:xfrm>
          <a:prstGeom prst="rect">
            <a:avLst/>
          </a:prstGeom>
          <a:solidFill>
            <a:schemeClr val="accent4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569F5C-3732-43E2-8EDA-F0A0B85EAFAB}"/>
              </a:ext>
            </a:extLst>
          </p:cNvPr>
          <p:cNvSpPr txBox="1"/>
          <p:nvPr/>
        </p:nvSpPr>
        <p:spPr>
          <a:xfrm>
            <a:off x="6300712" y="166182"/>
            <a:ext cx="2037190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tial"/>
                <a:ea typeface="Open Sans"/>
                <a:cs typeface="Open Sans"/>
                <a:sym typeface="Arial"/>
              </a:rPr>
              <a:t>NDLI Architecture: High Level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A2AF70A-5808-4253-A043-A33082E59C10}"/>
              </a:ext>
            </a:extLst>
          </p:cNvPr>
          <p:cNvSpPr/>
          <p:nvPr/>
        </p:nvSpPr>
        <p:spPr>
          <a:xfrm>
            <a:off x="3717059" y="2117546"/>
            <a:ext cx="1696065" cy="1386349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NDLI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Repository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7998" y="828248"/>
            <a:ext cx="3239863" cy="529219"/>
            <a:chOff x="6431136" y="445165"/>
            <a:chExt cx="2707176" cy="529219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254486B-0B8A-4D95-952E-9B6285C6D1CB}"/>
                </a:ext>
              </a:extLst>
            </p:cNvPr>
            <p:cNvSpPr txBox="1"/>
            <p:nvPr/>
          </p:nvSpPr>
          <p:spPr>
            <a:xfrm>
              <a:off x="6431136" y="445165"/>
              <a:ext cx="2707175" cy="253914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One Live Setup (@ Kharagpur) 85 Servers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4C0F697-80B2-42CC-86E4-7720314D950C}"/>
                </a:ext>
              </a:extLst>
            </p:cNvPr>
            <p:cNvSpPr txBox="1"/>
            <p:nvPr/>
          </p:nvSpPr>
          <p:spPr>
            <a:xfrm>
              <a:off x="6438795" y="720470"/>
              <a:ext cx="2699517" cy="253914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Disaster Recovery Setup (Kolkata)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77123" y="2013398"/>
            <a:ext cx="2278311" cy="1570704"/>
            <a:chOff x="6677123" y="2013398"/>
            <a:chExt cx="2278311" cy="1570704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0D25DEA-107E-4844-9E11-1920EEE34407}"/>
                </a:ext>
              </a:extLst>
            </p:cNvPr>
            <p:cNvSpPr/>
            <p:nvPr/>
          </p:nvSpPr>
          <p:spPr>
            <a:xfrm rot="5400000">
              <a:off x="6072440" y="2618081"/>
              <a:ext cx="1570704" cy="36133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API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851DD4A-895A-4520-A742-18C8D914D693}"/>
                </a:ext>
              </a:extLst>
            </p:cNvPr>
            <p:cNvSpPr/>
            <p:nvPr/>
          </p:nvSpPr>
          <p:spPr>
            <a:xfrm rot="5400000">
              <a:off x="6754076" y="2618081"/>
              <a:ext cx="1570704" cy="36133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Controlled Access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040396" y="2050090"/>
              <a:ext cx="915038" cy="1493471"/>
              <a:chOff x="8040396" y="1987578"/>
              <a:chExt cx="915038" cy="1493471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D2E2AF6-1956-4005-878C-5051D5B79F8F}"/>
                  </a:ext>
                </a:extLst>
              </p:cNvPr>
              <p:cNvSpPr txBox="1"/>
              <p:nvPr/>
            </p:nvSpPr>
            <p:spPr>
              <a:xfrm rot="5400000">
                <a:off x="7931254" y="2529076"/>
                <a:ext cx="980768" cy="438580"/>
              </a:xfrm>
              <a:prstGeom prst="rect">
                <a:avLst/>
              </a:prstGeom>
              <a:solidFill>
                <a:srgbClr val="0070C0">
                  <a:alpha val="30000"/>
                </a:srgbClr>
              </a:solidFill>
            </p:spPr>
            <p:txBody>
              <a:bodyPr wrap="square" lIns="68579" tIns="34289" rIns="68579" bIns="34289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tial"/>
                    <a:ea typeface="+mn-ea"/>
                    <a:sym typeface="Arial"/>
                  </a:rPr>
                  <a:t>Third-Party Developers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7A67A22-2170-4823-BFB3-AA0732081FC6}"/>
                  </a:ext>
                </a:extLst>
              </p:cNvPr>
              <p:cNvSpPr txBox="1"/>
              <p:nvPr/>
            </p:nvSpPr>
            <p:spPr>
              <a:xfrm>
                <a:off x="8040396" y="1987578"/>
                <a:ext cx="817465" cy="284691"/>
              </a:xfrm>
              <a:prstGeom prst="rect">
                <a:avLst/>
              </a:prstGeom>
              <a:noFill/>
            </p:spPr>
            <p:txBody>
              <a:bodyPr wrap="square" lIns="68579" tIns="34289" rIns="68579" bIns="34289" rtlCol="0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tial"/>
                    <a:ea typeface="+mn-ea"/>
                    <a:sym typeface="Arial"/>
                  </a:rPr>
                  <a:t>UMANG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061FC73-38EE-4F08-B578-424E7DEDF47A}"/>
                  </a:ext>
                </a:extLst>
              </p:cNvPr>
              <p:cNvSpPr txBox="1"/>
              <p:nvPr/>
            </p:nvSpPr>
            <p:spPr>
              <a:xfrm>
                <a:off x="8107209" y="3196358"/>
                <a:ext cx="848225" cy="284691"/>
              </a:xfrm>
              <a:prstGeom prst="rect">
                <a:avLst/>
              </a:prstGeom>
              <a:noFill/>
            </p:spPr>
            <p:txBody>
              <a:bodyPr wrap="square" lIns="68579" tIns="34289" rIns="68579" bIns="34289" rtlCol="0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endParaRPr>
              </a:p>
            </p:txBody>
          </p:sp>
        </p:grp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F6A9EFB0-2B17-41A9-B64E-9D05F900EB65}"/>
              </a:ext>
            </a:extLst>
          </p:cNvPr>
          <p:cNvSpPr txBox="1"/>
          <p:nvPr/>
        </p:nvSpPr>
        <p:spPr>
          <a:xfrm>
            <a:off x="324322" y="3951903"/>
            <a:ext cx="2740802" cy="715578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Rich Metadata Standard (Followed by DLs in India)</a:t>
            </a:r>
          </a:p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Semi-automated workflow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F3894E7-2D3F-4CB8-A133-222520E23A1E}"/>
              </a:ext>
            </a:extLst>
          </p:cNvPr>
          <p:cNvSpPr txBox="1"/>
          <p:nvPr/>
        </p:nvSpPr>
        <p:spPr>
          <a:xfrm>
            <a:off x="340407" y="632269"/>
            <a:ext cx="2740802" cy="93102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+mn-ea"/>
                <a:cs typeface="Courier New" panose="02070309020205020404" pitchFamily="49" charset="0"/>
                <a:sym typeface="Arial"/>
              </a:rPr>
              <a:t>Multi-lingual user interface and search</a:t>
            </a:r>
          </a:p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+mn-ea"/>
                <a:cs typeface="Courier New" panose="02070309020205020404" pitchFamily="49" charset="0"/>
                <a:sym typeface="Arial"/>
              </a:rPr>
              <a:t>Vertical specific services for school, college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9CBC63F-4F7E-4552-9B08-6BB1B064D198}"/>
              </a:ext>
            </a:extLst>
          </p:cNvPr>
          <p:cNvSpPr txBox="1"/>
          <p:nvPr/>
        </p:nvSpPr>
        <p:spPr>
          <a:xfrm>
            <a:off x="5933332" y="3982973"/>
            <a:ext cx="2924529" cy="931022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214308" lvl="0" indent="-214308" defTabSz="685783">
              <a:buClrTx/>
              <a:buFont typeface="Wingdings" panose="05000000000000000000" pitchFamily="2" charset="2"/>
              <a:buChar char="ü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Institution-level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clubs: </a:t>
            </a:r>
            <a:r>
              <a:rPr lang="en" kern="1200" dirty="0" smtClean="0">
                <a:solidFill>
                  <a:srgbClr val="7030A0"/>
                </a:solidFill>
                <a:latin typeface="Atial"/>
                <a:ea typeface="+mn-ea"/>
              </a:rPr>
              <a:t>4445 </a:t>
            </a:r>
            <a:r>
              <a:rPr lang="en-US" kern="1200" dirty="0">
                <a:solidFill>
                  <a:srgbClr val="7030A0"/>
                </a:solidFill>
                <a:latin typeface="Atial"/>
                <a:ea typeface="+mn-ea"/>
              </a:rPr>
              <a:t>+</a:t>
            </a:r>
          </a:p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Partner in reading month</a:t>
            </a:r>
          </a:p>
          <a:p>
            <a:pPr marL="214308" marR="0" lvl="0" indent="-214308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tial"/>
                <a:ea typeface="+mn-ea"/>
                <a:sym typeface="Arial"/>
              </a:rPr>
              <a:t>Engagement with teacher community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7F57333-B72F-44D6-9ABC-ADE42D4EBA20}"/>
              </a:ext>
            </a:extLst>
          </p:cNvPr>
          <p:cNvSpPr/>
          <p:nvPr/>
        </p:nvSpPr>
        <p:spPr>
          <a:xfrm rot="16200000">
            <a:off x="2919002" y="2577212"/>
            <a:ext cx="1077402" cy="36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Ingestion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0081EEB-EE5E-4814-854C-AEC31E651E9D}"/>
              </a:ext>
            </a:extLst>
          </p:cNvPr>
          <p:cNvSpPr/>
          <p:nvPr/>
        </p:nvSpPr>
        <p:spPr>
          <a:xfrm>
            <a:off x="4024081" y="1692590"/>
            <a:ext cx="1077402" cy="36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Services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FC5E8E6-1F04-46BB-A874-7F2386D22659}"/>
              </a:ext>
            </a:extLst>
          </p:cNvPr>
          <p:cNvSpPr/>
          <p:nvPr/>
        </p:nvSpPr>
        <p:spPr>
          <a:xfrm rot="16200000">
            <a:off x="4991713" y="2601893"/>
            <a:ext cx="1191565" cy="36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Integration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BC48CE3-9393-4C3F-A887-99E596421D0C}"/>
              </a:ext>
            </a:extLst>
          </p:cNvPr>
          <p:cNvSpPr/>
          <p:nvPr/>
        </p:nvSpPr>
        <p:spPr>
          <a:xfrm>
            <a:off x="4038925" y="3478845"/>
            <a:ext cx="1077402" cy="361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Outreach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85182" y="98774"/>
            <a:ext cx="1570704" cy="1442548"/>
            <a:chOff x="3784851" y="-41170"/>
            <a:chExt cx="1570704" cy="1442548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AF649B7-F444-48E0-B8C8-4C4C2DB10658}"/>
                </a:ext>
              </a:extLst>
            </p:cNvPr>
            <p:cNvSpPr/>
            <p:nvPr/>
          </p:nvSpPr>
          <p:spPr>
            <a:xfrm>
              <a:off x="3784851" y="1040041"/>
              <a:ext cx="1570704" cy="36133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Search &amp; Browse (Multi-lingual)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7EC327F-753F-42B0-97E6-2A041FDE6D55}"/>
                </a:ext>
              </a:extLst>
            </p:cNvPr>
            <p:cNvSpPr/>
            <p:nvPr/>
          </p:nvSpPr>
          <p:spPr>
            <a:xfrm>
              <a:off x="3784851" y="587928"/>
              <a:ext cx="1570704" cy="36133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Verticals (School, College, Exam)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88672" y="-41170"/>
              <a:ext cx="777243" cy="512023"/>
              <a:chOff x="4188672" y="-41170"/>
              <a:chExt cx="777243" cy="512023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3F0DAE5-CB65-43A0-8E9B-F7CF744346B4}"/>
                  </a:ext>
                </a:extLst>
              </p:cNvPr>
              <p:cNvSpPr txBox="1"/>
              <p:nvPr/>
            </p:nvSpPr>
            <p:spPr>
              <a:xfrm>
                <a:off x="4244461" y="-41170"/>
                <a:ext cx="635980" cy="288539"/>
              </a:xfrm>
              <a:prstGeom prst="rect">
                <a:avLst/>
              </a:prstGeom>
              <a:solidFill>
                <a:srgbClr val="0070C0">
                  <a:alpha val="30000"/>
                </a:srgbClr>
              </a:solidFill>
            </p:spPr>
            <p:txBody>
              <a:bodyPr wrap="square" lIns="68579" tIns="34289" rIns="68579" bIns="34289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tial"/>
                    <a:ea typeface="+mn-ea"/>
                    <a:sym typeface="Arial"/>
                  </a:rPr>
                  <a:t>Users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188672" y="255765"/>
                <a:ext cx="777243" cy="21508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b="1" noProof="0" dirty="0" smtClean="0">
                    <a:solidFill>
                      <a:srgbClr val="C00000"/>
                    </a:solidFill>
                    <a:latin typeface="Arial"/>
                  </a:rPr>
                  <a:t>7.9 M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+</a:t>
                </a:r>
                <a:endParaRPr kumimoji="0" lang="en-I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540568" y="1834584"/>
            <a:ext cx="1954363" cy="1846593"/>
            <a:chOff x="540568" y="1834584"/>
            <a:chExt cx="1954363" cy="1846593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2417961-B513-4E14-A06D-14E98BA8DD0E}"/>
                </a:ext>
              </a:extLst>
            </p:cNvPr>
            <p:cNvSpPr/>
            <p:nvPr/>
          </p:nvSpPr>
          <p:spPr>
            <a:xfrm rot="16200000">
              <a:off x="805645" y="2577212"/>
              <a:ext cx="1570704" cy="36133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Harvester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D8904D4-B104-4F74-BF80-B31CB9F6AAE9}"/>
                </a:ext>
              </a:extLst>
            </p:cNvPr>
            <p:cNvSpPr/>
            <p:nvPr/>
          </p:nvSpPr>
          <p:spPr>
            <a:xfrm rot="16200000">
              <a:off x="1528911" y="2577212"/>
              <a:ext cx="1570704" cy="361337"/>
            </a:xfrm>
            <a:prstGeom prst="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Curation Pipeline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40568" y="1834584"/>
              <a:ext cx="748687" cy="1846593"/>
              <a:chOff x="540564" y="1834584"/>
              <a:chExt cx="748687" cy="1846593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8405200-21CB-41B6-BC15-38D03779BECF}"/>
                  </a:ext>
                </a:extLst>
              </p:cNvPr>
              <p:cNvSpPr txBox="1"/>
              <p:nvPr/>
            </p:nvSpPr>
            <p:spPr>
              <a:xfrm rot="16200000">
                <a:off x="-128817" y="2503965"/>
                <a:ext cx="1846592" cy="507830"/>
              </a:xfrm>
              <a:prstGeom prst="rect">
                <a:avLst/>
              </a:prstGeom>
              <a:solidFill>
                <a:srgbClr val="0070C0">
                  <a:alpha val="33000"/>
                </a:srgbClr>
              </a:solidFill>
            </p:spPr>
            <p:txBody>
              <a:bodyPr wrap="square" lIns="68579" tIns="34289" rIns="68579" bIns="34289" rtlCol="0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Contributing Institutions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16200000" flipH="1">
                <a:off x="249562" y="2641487"/>
                <a:ext cx="1846592" cy="2327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497</a:t>
                </a:r>
                <a:endParaRPr kumimoji="0" lang="en-I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533364" y="3904673"/>
            <a:ext cx="2088523" cy="1117274"/>
            <a:chOff x="3533364" y="3904673"/>
            <a:chExt cx="2088523" cy="1117274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D389F97-91D0-4308-A675-E52101E1BA5B}"/>
                </a:ext>
              </a:extLst>
            </p:cNvPr>
            <p:cNvSpPr/>
            <p:nvPr/>
          </p:nvSpPr>
          <p:spPr>
            <a:xfrm>
              <a:off x="3792273" y="3904673"/>
              <a:ext cx="1570704" cy="2612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User Engagement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717F735-584B-4A21-99E0-34F4AD32A8A8}"/>
                </a:ext>
              </a:extLst>
            </p:cNvPr>
            <p:cNvSpPr/>
            <p:nvPr/>
          </p:nvSpPr>
          <p:spPr>
            <a:xfrm>
              <a:off x="3792273" y="4247262"/>
              <a:ext cx="1570704" cy="20029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NDLI Club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533364" y="4573031"/>
              <a:ext cx="2088523" cy="448916"/>
              <a:chOff x="3533364" y="4573031"/>
              <a:chExt cx="2088523" cy="44891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CBD79A-17AE-4182-9BE3-7B23D7030323}"/>
                  </a:ext>
                </a:extLst>
              </p:cNvPr>
              <p:cNvSpPr txBox="1"/>
              <p:nvPr/>
            </p:nvSpPr>
            <p:spPr>
              <a:xfrm>
                <a:off x="3533364" y="4768033"/>
                <a:ext cx="2088523" cy="253914"/>
              </a:xfrm>
              <a:prstGeom prst="rect">
                <a:avLst/>
              </a:prstGeom>
              <a:solidFill>
                <a:srgbClr val="0070C0">
                  <a:alpha val="30000"/>
                </a:srgbClr>
              </a:solidFill>
            </p:spPr>
            <p:txBody>
              <a:bodyPr wrap="square" lIns="68579" tIns="34289" rIns="68579" bIns="34289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tial"/>
                    <a:ea typeface="+mn-ea"/>
                    <a:sym typeface="Arial"/>
                  </a:rPr>
                  <a:t>Participating </a:t>
                </a:r>
                <a:r>
                  <a:rPr kumimoji="0" 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tial"/>
                    <a:ea typeface="+mn-ea"/>
                    <a:sym typeface="Arial"/>
                  </a:rPr>
                  <a:t>User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219696" y="4573031"/>
                <a:ext cx="805310" cy="19500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11.5L+</a:t>
                </a:r>
                <a:endParaRPr kumimoji="0" lang="en-IN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 rot="5400000">
            <a:off x="7738102" y="2706289"/>
            <a:ext cx="645542" cy="1998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en-IN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35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0"/>
          <p:cNvSpPr txBox="1"/>
          <p:nvPr/>
        </p:nvSpPr>
        <p:spPr>
          <a:xfrm>
            <a:off x="790850" y="238088"/>
            <a:ext cx="7436887" cy="49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5" tIns="91395" rIns="91395" bIns="9139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tial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NDLI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6D3A"/>
                </a:solidFill>
                <a:effectLst/>
                <a:uLnTx/>
                <a:uFillTx/>
                <a:latin typeface="Atial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tial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Metadata Schema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tial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82" name="Google Shape;241;p22">
            <a:extLst>
              <a:ext uri="{FF2B5EF4-FFF2-40B4-BE49-F238E27FC236}">
                <a16:creationId xmlns:a16="http://schemas.microsoft.com/office/drawing/2014/main" id="{A3F93C0B-5D6E-4D83-BA85-D9937813AD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756" r="14425"/>
          <a:stretch/>
        </p:blipFill>
        <p:spPr>
          <a:xfrm>
            <a:off x="5790593" y="2901450"/>
            <a:ext cx="2960897" cy="211639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grpSp>
        <p:nvGrpSpPr>
          <p:cNvPr id="86" name="Group 85"/>
          <p:cNvGrpSpPr/>
          <p:nvPr/>
        </p:nvGrpSpPr>
        <p:grpSpPr>
          <a:xfrm>
            <a:off x="51742" y="550921"/>
            <a:ext cx="7322181" cy="4121923"/>
            <a:chOff x="51742" y="550921"/>
            <a:chExt cx="7322181" cy="4121923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27F38EC-627E-4D7D-9921-ECA38BA6D27C}"/>
                </a:ext>
              </a:extLst>
            </p:cNvPr>
            <p:cNvSpPr/>
            <p:nvPr/>
          </p:nvSpPr>
          <p:spPr>
            <a:xfrm>
              <a:off x="958647" y="1132682"/>
              <a:ext cx="1556857" cy="1425612"/>
            </a:xfrm>
            <a:prstGeom prst="ellipse">
              <a:avLst/>
            </a:prstGeom>
            <a:solidFill>
              <a:srgbClr val="350BAD">
                <a:alpha val="55000"/>
              </a:srgb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5F1D095-5AD7-4B17-A519-BAB37F7886AA}"/>
                </a:ext>
              </a:extLst>
            </p:cNvPr>
            <p:cNvSpPr/>
            <p:nvPr/>
          </p:nvSpPr>
          <p:spPr>
            <a:xfrm>
              <a:off x="3743325" y="1358144"/>
              <a:ext cx="1657350" cy="1600200"/>
            </a:xfrm>
            <a:prstGeom prst="ellipse">
              <a:avLst/>
            </a:prstGeom>
            <a:solidFill>
              <a:srgbClr val="C00000">
                <a:alpha val="55000"/>
              </a:srgb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B94238-F69B-4AB2-B286-F6B1CBB0A309}"/>
                </a:ext>
              </a:extLst>
            </p:cNvPr>
            <p:cNvSpPr/>
            <p:nvPr/>
          </p:nvSpPr>
          <p:spPr>
            <a:xfrm>
              <a:off x="2200276" y="3186944"/>
              <a:ext cx="1633197" cy="1485900"/>
            </a:xfrm>
            <a:prstGeom prst="ellipse">
              <a:avLst/>
            </a:prstGeom>
            <a:solidFill>
              <a:srgbClr val="04587E">
                <a:alpha val="55000"/>
              </a:srgb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DC45381-9373-435C-90A1-17A5408936B3}"/>
                </a:ext>
              </a:extLst>
            </p:cNvPr>
            <p:cNvSpPr txBox="1"/>
            <p:nvPr/>
          </p:nvSpPr>
          <p:spPr>
            <a:xfrm rot="18379535">
              <a:off x="1007037" y="1505011"/>
              <a:ext cx="1558721" cy="31546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sz="1600" b="1" kern="1200" dirty="0">
                  <a:solidFill>
                    <a:schemeClr val="bg1"/>
                  </a:solidFill>
                  <a:latin typeface="Atial"/>
                  <a:ea typeface="+mn-ea"/>
                </a:rPr>
                <a:t>Dublin Core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EE55BDF-78CB-4415-B478-2699E63BC325}"/>
                </a:ext>
              </a:extLst>
            </p:cNvPr>
            <p:cNvSpPr txBox="1"/>
            <p:nvPr/>
          </p:nvSpPr>
          <p:spPr>
            <a:xfrm rot="2674200">
              <a:off x="4161792" y="2000509"/>
              <a:ext cx="919552" cy="31546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>
                <a:buClrTx/>
                <a:defRPr/>
              </a:pPr>
              <a:r>
                <a:rPr lang="en-IN" sz="1600" b="1" kern="1200" dirty="0">
                  <a:solidFill>
                    <a:schemeClr val="bg1"/>
                  </a:solidFill>
                  <a:latin typeface="Atial"/>
                  <a:ea typeface="+mn-ea"/>
                </a:rPr>
                <a:t>LRMI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3773D24-9F49-41DE-85CF-77485D9F4D7A}"/>
                </a:ext>
              </a:extLst>
            </p:cNvPr>
            <p:cNvSpPr txBox="1"/>
            <p:nvPr/>
          </p:nvSpPr>
          <p:spPr>
            <a:xfrm>
              <a:off x="2322156" y="3634407"/>
              <a:ext cx="1558721" cy="31546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Shodhganga</a:t>
              </a:r>
              <a:endPara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tial"/>
                <a:ea typeface="+mn-ea"/>
                <a:sym typeface="Arial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3C4514F-88BF-43C8-AF61-00E6DFBD6669}"/>
                </a:ext>
              </a:extLst>
            </p:cNvPr>
            <p:cNvSpPr txBox="1"/>
            <p:nvPr/>
          </p:nvSpPr>
          <p:spPr>
            <a:xfrm rot="18332935">
              <a:off x="1380328" y="1723031"/>
              <a:ext cx="1257300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685783" eaLnBrk="1" fontAlgn="auto" latinLnBrk="0" hangingPunct="1">
                <a:buClrTx/>
                <a:buSzTx/>
                <a:buNone/>
                <a:tabLst/>
                <a:defRPr kumimoji="0" kern="1200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defRPr>
              </a:lvl1pPr>
            </a:lstStyle>
            <a:p>
              <a:r>
                <a:rPr lang="en-IN" dirty="0" smtClean="0">
                  <a:solidFill>
                    <a:schemeClr val="bg1"/>
                  </a:solidFill>
                  <a:latin typeface="Atial"/>
                </a:rPr>
                <a:t>(generic</a:t>
              </a:r>
              <a:r>
                <a:rPr lang="en-IN" dirty="0">
                  <a:solidFill>
                    <a:schemeClr val="bg1"/>
                  </a:solidFill>
                  <a:latin typeface="Atial"/>
                </a:rPr>
                <a:t>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DF7B157-FE72-464B-BA9F-276F066DEA50}"/>
                </a:ext>
              </a:extLst>
            </p:cNvPr>
            <p:cNvSpPr txBox="1"/>
            <p:nvPr/>
          </p:nvSpPr>
          <p:spPr>
            <a:xfrm rot="2571806">
              <a:off x="3852798" y="2179667"/>
              <a:ext cx="1257300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chemeClr val="bg1"/>
                  </a:solidFill>
                  <a:latin typeface="Atial"/>
                  <a:ea typeface="+mn-ea"/>
                </a:rPr>
                <a:t>(educational)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5E173B1-2E38-4FD3-A5DE-C7D81307655A}"/>
                </a:ext>
              </a:extLst>
            </p:cNvPr>
            <p:cNvSpPr txBox="1"/>
            <p:nvPr/>
          </p:nvSpPr>
          <p:spPr>
            <a:xfrm>
              <a:off x="2649941" y="3914566"/>
              <a:ext cx="828675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(thesis)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C8E4723-F169-4368-AF56-C75039799984}"/>
                </a:ext>
              </a:extLst>
            </p:cNvPr>
            <p:cNvSpPr txBox="1"/>
            <p:nvPr/>
          </p:nvSpPr>
          <p:spPr>
            <a:xfrm rot="300469">
              <a:off x="267872" y="1908408"/>
              <a:ext cx="730786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cs typeface="Calibri" panose="020F0502020204030204" pitchFamily="34" charset="0"/>
                  <a:sym typeface="Arial"/>
                </a:rPr>
                <a:t>author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79A9156-859B-487F-B704-698ACC341B31}"/>
                </a:ext>
              </a:extLst>
            </p:cNvPr>
            <p:cNvSpPr txBox="1"/>
            <p:nvPr/>
          </p:nvSpPr>
          <p:spPr>
            <a:xfrm rot="825903">
              <a:off x="436325" y="1610754"/>
              <a:ext cx="770510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date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D8C18A8-1303-4A96-B9D7-6288C950B2E3}"/>
                </a:ext>
              </a:extLst>
            </p:cNvPr>
            <p:cNvSpPr txBox="1"/>
            <p:nvPr/>
          </p:nvSpPr>
          <p:spPr>
            <a:xfrm rot="1488086">
              <a:off x="51742" y="1209701"/>
              <a:ext cx="1144834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description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845BDB7-C327-4108-8D2A-9CF7B315649C}"/>
                </a:ext>
              </a:extLst>
            </p:cNvPr>
            <p:cNvSpPr txBox="1"/>
            <p:nvPr/>
          </p:nvSpPr>
          <p:spPr>
            <a:xfrm rot="2380295">
              <a:off x="372468" y="943028"/>
              <a:ext cx="1061518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language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ACFAB9C-191E-407F-BC23-62C646C53D66}"/>
                </a:ext>
              </a:extLst>
            </p:cNvPr>
            <p:cNvSpPr txBox="1"/>
            <p:nvPr/>
          </p:nvSpPr>
          <p:spPr>
            <a:xfrm rot="3277718">
              <a:off x="893277" y="785608"/>
              <a:ext cx="75791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subject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F60A431-F259-4640-9490-F3101DC0CC03}"/>
                </a:ext>
              </a:extLst>
            </p:cNvPr>
            <p:cNvSpPr txBox="1"/>
            <p:nvPr/>
          </p:nvSpPr>
          <p:spPr>
            <a:xfrm rot="4965164">
              <a:off x="1356921" y="715259"/>
              <a:ext cx="481224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title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D9589EE-6481-4C87-9A82-187A2D957A2F}"/>
                </a:ext>
              </a:extLst>
            </p:cNvPr>
            <p:cNvSpPr txBox="1"/>
            <p:nvPr/>
          </p:nvSpPr>
          <p:spPr>
            <a:xfrm rot="5761373">
              <a:off x="1752400" y="748293"/>
              <a:ext cx="512651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type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6B0775F-B57F-4B8F-BF2A-05661C80CE86}"/>
                </a:ext>
              </a:extLst>
            </p:cNvPr>
            <p:cNvSpPr txBox="1"/>
            <p:nvPr/>
          </p:nvSpPr>
          <p:spPr>
            <a:xfrm rot="239536">
              <a:off x="5465702" y="2376180"/>
              <a:ext cx="1455516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>
                <a:buClrTx/>
                <a:defRPr/>
              </a:pPr>
              <a:r>
                <a:rPr lang="en-IN" kern="1200" dirty="0">
                  <a:solidFill>
                    <a:srgbClr val="C00000"/>
                  </a:solidFill>
                  <a:latin typeface="Atial"/>
                  <a:ea typeface="+mn-ea"/>
                </a:rPr>
                <a:t>Education Level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6E65EEE-774A-447A-AEEF-E382D7A0650D}"/>
                </a:ext>
              </a:extLst>
            </p:cNvPr>
            <p:cNvSpPr txBox="1"/>
            <p:nvPr/>
          </p:nvSpPr>
          <p:spPr>
            <a:xfrm>
              <a:off x="5457825" y="2043945"/>
              <a:ext cx="1916098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lvl="0" indent="0" defTabSz="685783" eaLnBrk="1" fontAlgn="auto" latinLnBrk="0" hangingPunct="1"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C00000"/>
                  </a:solidFill>
                  <a:latin typeface="Atial"/>
                  <a:ea typeface="+mn-ea"/>
                </a:rPr>
                <a:t>Pedagogic Objective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BEDD207-BDC4-44E4-9A6A-809F88464D87}"/>
                </a:ext>
              </a:extLst>
            </p:cNvPr>
            <p:cNvSpPr txBox="1"/>
            <p:nvPr/>
          </p:nvSpPr>
          <p:spPr>
            <a:xfrm rot="20206408">
              <a:off x="5262260" y="1248330"/>
              <a:ext cx="1847924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>
                <a:buClrTx/>
                <a:defRPr/>
              </a:pPr>
              <a:r>
                <a:rPr lang="en-IN" kern="1200" dirty="0">
                  <a:solidFill>
                    <a:srgbClr val="C00000"/>
                  </a:solidFill>
                  <a:latin typeface="Atial"/>
                  <a:ea typeface="+mn-ea"/>
                </a:rPr>
                <a:t>Prerequisite Topic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0EC49FA-5A2E-42A1-A91B-04B6C853657A}"/>
                </a:ext>
              </a:extLst>
            </p:cNvPr>
            <p:cNvSpPr txBox="1"/>
            <p:nvPr/>
          </p:nvSpPr>
          <p:spPr>
            <a:xfrm rot="19908087">
              <a:off x="5082867" y="940964"/>
              <a:ext cx="1847924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tial"/>
                  <a:ea typeface="+mn-ea"/>
                  <a:sym typeface="Arial"/>
                </a:rPr>
                <a:t>Typical LT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8991D8C-884F-4EA5-B61E-1563AFBA7908}"/>
                </a:ext>
              </a:extLst>
            </p:cNvPr>
            <p:cNvSpPr txBox="1"/>
            <p:nvPr/>
          </p:nvSpPr>
          <p:spPr>
            <a:xfrm rot="726217">
              <a:off x="1196666" y="3360773"/>
              <a:ext cx="1124852" cy="284691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I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tial"/>
                  <a:ea typeface="+mn-ea"/>
                  <a:cs typeface="Calibri" panose="020F0502020204030204" pitchFamily="34" charset="0"/>
                  <a:sym typeface="Arial"/>
                </a:rPr>
                <a:t>researcher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2EAE1C9-DF93-408A-AC1D-6D1F8FD796F0}"/>
                </a:ext>
              </a:extLst>
            </p:cNvPr>
            <p:cNvSpPr txBox="1"/>
            <p:nvPr/>
          </p:nvSpPr>
          <p:spPr>
            <a:xfrm>
              <a:off x="1346273" y="3720947"/>
              <a:ext cx="91115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keyword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CC4E007-E9E1-4BC8-951B-87E88851B9AC}"/>
                </a:ext>
              </a:extLst>
            </p:cNvPr>
            <p:cNvSpPr txBox="1"/>
            <p:nvPr/>
          </p:nvSpPr>
          <p:spPr>
            <a:xfrm rot="20783962">
              <a:off x="1440779" y="4001079"/>
              <a:ext cx="91115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defTabSz="685783">
                <a:buClrTx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advisor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FBC38C8-3359-4FB7-B75C-DEA78675C6DB}"/>
                </a:ext>
              </a:extLst>
            </p:cNvPr>
            <p:cNvSpPr txBox="1"/>
            <p:nvPr/>
          </p:nvSpPr>
          <p:spPr>
            <a:xfrm rot="20110538">
              <a:off x="1673121" y="4216896"/>
              <a:ext cx="91115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lvl="0" indent="0" defTabSz="685783" eaLnBrk="1" fontAlgn="auto" latinLnBrk="0" hangingPunct="1"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place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CE54D91-D6B2-40B3-90F1-D24AF4C44FD5}"/>
                </a:ext>
              </a:extLst>
            </p:cNvPr>
            <p:cNvSpPr txBox="1"/>
            <p:nvPr/>
          </p:nvSpPr>
          <p:spPr>
            <a:xfrm rot="178129">
              <a:off x="3921526" y="4082237"/>
              <a:ext cx="91115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awarded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EE15C92-EA93-4969-B1D4-FA13652876AF}"/>
                </a:ext>
              </a:extLst>
            </p:cNvPr>
            <p:cNvSpPr txBox="1"/>
            <p:nvPr/>
          </p:nvSpPr>
          <p:spPr>
            <a:xfrm rot="21158194">
              <a:off x="3985920" y="3752771"/>
              <a:ext cx="911153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institution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59BC5E-D460-4572-BF99-E61DD4F2373A}"/>
                </a:ext>
              </a:extLst>
            </p:cNvPr>
            <p:cNvSpPr txBox="1"/>
            <p:nvPr/>
          </p:nvSpPr>
          <p:spPr>
            <a:xfrm rot="20710922">
              <a:off x="3890992" y="3390151"/>
              <a:ext cx="1048526" cy="288539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IN" kern="1200" dirty="0">
                  <a:solidFill>
                    <a:srgbClr val="0070C0"/>
                  </a:solidFill>
                  <a:latin typeface="Atial"/>
                  <a:ea typeface="+mn-ea"/>
                  <a:cs typeface="Calibri" panose="020F0502020204030204" pitchFamily="34" charset="0"/>
                </a:rPr>
                <a:t>department</a:t>
              </a: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00331D7-C4DC-45FE-A8E4-5D12CAA0719E}"/>
                </a:ext>
              </a:extLst>
            </p:cNvPr>
            <p:cNvSpPr/>
            <p:nvPr/>
          </p:nvSpPr>
          <p:spPr>
            <a:xfrm>
              <a:off x="2244144" y="1815344"/>
              <a:ext cx="1613482" cy="1455756"/>
            </a:xfrm>
            <a:prstGeom prst="ellipse">
              <a:avLst/>
            </a:prstGeom>
            <a:solidFill>
              <a:srgbClr val="0070C0">
                <a:alpha val="55000"/>
              </a:srgb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7A6322D-0EED-48A1-BEAD-BA54EE9351F0}"/>
                </a:ext>
              </a:extLst>
            </p:cNvPr>
            <p:cNvSpPr/>
            <p:nvPr/>
          </p:nvSpPr>
          <p:spPr>
            <a:xfrm>
              <a:off x="2257425" y="1818482"/>
              <a:ext cx="1600200" cy="1482762"/>
            </a:xfrm>
            <a:prstGeom prst="ellipse">
              <a:avLst/>
            </a:prstGeom>
            <a:solidFill>
              <a:srgbClr val="00B050">
                <a:alpha val="55000"/>
              </a:srgb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A68B6A7-C35A-4656-8619-E22D55F48373}"/>
                </a:ext>
              </a:extLst>
            </p:cNvPr>
            <p:cNvSpPr/>
            <p:nvPr/>
          </p:nvSpPr>
          <p:spPr>
            <a:xfrm>
              <a:off x="2257426" y="1818482"/>
              <a:ext cx="1576047" cy="1482762"/>
            </a:xfrm>
            <a:prstGeom prst="ellipse">
              <a:avLst/>
            </a:prstGeom>
            <a:solidFill>
              <a:schemeClr val="accent3">
                <a:lumMod val="50000"/>
                <a:alpha val="55000"/>
              </a:schemeClr>
            </a:solidFill>
            <a:ln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0EDA728-BD26-42B3-8597-FA03BD14A86A}"/>
                </a:ext>
              </a:extLst>
            </p:cNvPr>
            <p:cNvSpPr txBox="1"/>
            <p:nvPr/>
          </p:nvSpPr>
          <p:spPr>
            <a:xfrm>
              <a:off x="2587418" y="2307571"/>
              <a:ext cx="971550" cy="530913"/>
            </a:xfrm>
            <a:prstGeom prst="rect">
              <a:avLst/>
            </a:prstGeom>
            <a:noFill/>
          </p:spPr>
          <p:txBody>
            <a:bodyPr wrap="square" lIns="68579" tIns="34289" rIns="68579" bIns="34289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IN" sz="1600" b="1" kern="1200" dirty="0">
                  <a:solidFill>
                    <a:schemeClr val="bg1"/>
                  </a:solidFill>
                  <a:latin typeface="Atial"/>
                  <a:ea typeface="+mn-ea"/>
                </a:rPr>
                <a:t>NDLI </a:t>
              </a:r>
              <a:r>
                <a:rPr lang="en-IN" kern="1200" dirty="0">
                  <a:solidFill>
                    <a:schemeClr val="bg1"/>
                  </a:solidFill>
                  <a:latin typeface="Atial"/>
                  <a:ea typeface="+mn-ea"/>
                </a:rPr>
                <a:t>Metadata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2" y="770534"/>
            <a:ext cx="1492848" cy="196897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7774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3340</Words>
  <Application>Microsoft Office PowerPoint</Application>
  <PresentationFormat>On-screen Show (16:9)</PresentationFormat>
  <Paragraphs>503</Paragraphs>
  <Slides>53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75" baseType="lpstr">
      <vt:lpstr>Caladea</vt:lpstr>
      <vt:lpstr>Twentieth Century</vt:lpstr>
      <vt:lpstr>Calibri Light</vt:lpstr>
      <vt:lpstr>Helvetica Neue Medium</vt:lpstr>
      <vt:lpstr>Montserrat</vt:lpstr>
      <vt:lpstr>Lato</vt:lpstr>
      <vt:lpstr>Raleway</vt:lpstr>
      <vt:lpstr>Roboto</vt:lpstr>
      <vt:lpstr>Open Sans</vt:lpstr>
      <vt:lpstr>Cambria</vt:lpstr>
      <vt:lpstr>Atial</vt:lpstr>
      <vt:lpstr>Wingdings</vt:lpstr>
      <vt:lpstr>Segoe UI</vt:lpstr>
      <vt:lpstr>Arial</vt:lpstr>
      <vt:lpstr>Calibri</vt:lpstr>
      <vt:lpstr>Courier New</vt:lpstr>
      <vt:lpstr>Caveat</vt:lpstr>
      <vt:lpstr>Times New Roman</vt:lpstr>
      <vt:lpstr>Retrospect</vt:lpstr>
      <vt:lpstr>Office Theme</vt:lpstr>
      <vt:lpstr>1_Office Theme</vt:lpstr>
      <vt:lpstr>2_Office Theme</vt:lpstr>
      <vt:lpstr>PowerPoint Presentation</vt:lpstr>
      <vt:lpstr>What is NDLI?</vt:lpstr>
      <vt:lpstr>NDLI: The Library</vt:lpstr>
      <vt:lpstr>PowerPoint Presentation</vt:lpstr>
      <vt:lpstr>A Glimpse at the NDLI Repository</vt:lpstr>
      <vt:lpstr>NDLI - At a Glance</vt:lpstr>
      <vt:lpstr>Targets &amp; Achievements</vt:lpstr>
      <vt:lpstr>PowerPoint Presentation</vt:lpstr>
      <vt:lpstr>PowerPoint Presentation</vt:lpstr>
      <vt:lpstr>High-Level Architecture of Semi-automated Metadata Curation</vt:lpstr>
      <vt:lpstr>PowerPoint Presentation</vt:lpstr>
      <vt:lpstr>PowerPoint Presentation</vt:lpstr>
      <vt:lpstr>General Application Across Sources</vt:lpstr>
      <vt:lpstr>PowerPoint Presentation</vt:lpstr>
      <vt:lpstr>PowerPoint Presentation</vt:lpstr>
      <vt:lpstr>Vertical-oriented Content View Service</vt:lpstr>
      <vt:lpstr>User Models</vt:lpstr>
      <vt:lpstr>PowerPoint Presentation</vt:lpstr>
      <vt:lpstr>How to Search NDLI</vt:lpstr>
      <vt:lpstr>PowerPoint Presentation</vt:lpstr>
      <vt:lpstr>Access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Filter Options 1</vt:lpstr>
      <vt:lpstr>RECAP: Filter Options 2</vt:lpstr>
      <vt:lpstr>PowerPoint Presentation</vt:lpstr>
      <vt:lpstr>NDLI’s Support for NEP 2020</vt:lpstr>
      <vt:lpstr>User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NDLI Club and Objectives</vt:lpstr>
      <vt:lpstr>NDLI Club Benefit to Institutes</vt:lpstr>
      <vt:lpstr>PowerPoint Presentation</vt:lpstr>
      <vt:lpstr>Collaborations</vt:lpstr>
      <vt:lpstr>Recent Initiatives</vt:lpstr>
      <vt:lpstr>Free/Open-Source Tools</vt:lpstr>
      <vt:lpstr>PowerPoint Presentation</vt:lpstr>
      <vt:lpstr>Outreach and Promotion</vt:lpstr>
      <vt:lpstr>PowerPoint Presentation</vt:lpstr>
      <vt:lpstr>Awards Received</vt:lpstr>
      <vt:lpstr>PowerPoint Presentation</vt:lpstr>
      <vt:lpstr>Challenges</vt:lpstr>
      <vt:lpstr>National Digital Library of India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CONSOLE</dc:creator>
  <cp:lastModifiedBy>Anirban Mukherjee</cp:lastModifiedBy>
  <cp:revision>302</cp:revision>
  <dcterms:modified xsi:type="dcterms:W3CDTF">2023-07-20T04:53:07Z</dcterms:modified>
</cp:coreProperties>
</file>